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Nunito Semi Bold"/>
      <p:regular r:id="rId18"/>
    </p:embeddedFont>
    <p:embeddedFont>
      <p:font typeface="Nunito Semi Bold"/>
      <p:regular r:id="rId19"/>
    </p:embeddedFont>
    <p:embeddedFont>
      <p:font typeface="Nunito Semi Bold"/>
      <p:regular r:id="rId20"/>
    </p:embeddedFont>
    <p:embeddedFont>
      <p:font typeface="Nunito Semi Bold"/>
      <p:regular r:id="rId21"/>
    </p:embeddedFont>
    <p:embeddedFont>
      <p:font typeface="PT Sans"/>
      <p:regular r:id="rId22"/>
    </p:embeddedFont>
    <p:embeddedFont>
      <p:font typeface="PT Sans"/>
      <p:regular r:id="rId23"/>
    </p:embeddedFont>
    <p:embeddedFont>
      <p:font typeface="PT Sans"/>
      <p:regular r:id="rId24"/>
    </p:embeddedFont>
    <p:embeddedFont>
      <p:font typeface="PT Sans"/>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866311"/>
            <a:ext cx="7468553" cy="1847731"/>
          </a:xfrm>
          <a:prstGeom prst="rect">
            <a:avLst/>
          </a:prstGeom>
          <a:noFill/>
          <a:ln/>
        </p:spPr>
        <p:txBody>
          <a:bodyPr wrap="square" lIns="0" tIns="0" rIns="0" bIns="0" rtlCol="0" anchor="t"/>
          <a:lstStyle/>
          <a:p>
            <a:pPr algn="l" indent="0" marL="0">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Beyond the Script: Understanding Automation vs. AI Agents</a:t>
            </a:r>
            <a:endParaRPr lang="en-US" sz="3850" dirty="0"/>
          </a:p>
        </p:txBody>
      </p:sp>
      <p:sp>
        <p:nvSpPr>
          <p:cNvPr id="4" name="Text 1"/>
          <p:cNvSpPr/>
          <p:nvPr/>
        </p:nvSpPr>
        <p:spPr>
          <a:xfrm>
            <a:off x="837724" y="5028128"/>
            <a:ext cx="7468553"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From rigid rules to reasoning machines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445419"/>
            <a:ext cx="7837884" cy="4408765"/>
          </a:xfrm>
          <a:prstGeom prst="rect">
            <a:avLst/>
          </a:prstGeom>
        </p:spPr>
      </p:pic>
      <p:sp>
        <p:nvSpPr>
          <p:cNvPr id="3" name="Text 0"/>
          <p:cNvSpPr/>
          <p:nvPr/>
        </p:nvSpPr>
        <p:spPr>
          <a:xfrm>
            <a:off x="9194244" y="1398270"/>
            <a:ext cx="4606052" cy="335042"/>
          </a:xfrm>
          <a:prstGeom prst="rect">
            <a:avLst/>
          </a:prstGeom>
          <a:noFill/>
          <a:ln/>
        </p:spPr>
        <p:txBody>
          <a:bodyPr wrap="none" lIns="0" tIns="0" rIns="0" bIns="0" rtlCol="0" anchor="t"/>
          <a:lstStyle/>
          <a:p>
            <a:pPr algn="l" indent="0" marL="0">
              <a:lnSpc>
                <a:spcPts val="2600"/>
              </a:lnSpc>
              <a:buNone/>
            </a:pPr>
            <a:endParaRPr lang="en-US" sz="1600" dirty="0"/>
          </a:p>
        </p:txBody>
      </p:sp>
      <p:sp>
        <p:nvSpPr>
          <p:cNvPr id="4" name="Text 1"/>
          <p:cNvSpPr/>
          <p:nvPr/>
        </p:nvSpPr>
        <p:spPr>
          <a:xfrm>
            <a:off x="837724" y="6403896"/>
            <a:ext cx="4928354" cy="615910"/>
          </a:xfrm>
          <a:prstGeom prst="rect">
            <a:avLst/>
          </a:prstGeom>
          <a:noFill/>
          <a:ln/>
        </p:spPr>
        <p:txBody>
          <a:bodyPr wrap="none" lIns="0" tIns="0" rIns="0" bIns="0" rtlCol="0" anchor="t"/>
          <a:lstStyle/>
          <a:p>
            <a:pPr algn="l" indent="0" marL="0">
              <a:lnSpc>
                <a:spcPts val="4850"/>
              </a:lnSpc>
              <a:buNone/>
            </a:pPr>
            <a:endParaRPr lang="en-US" sz="3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1987" y="1195388"/>
            <a:ext cx="7820025" cy="3894296"/>
          </a:xfrm>
          <a:prstGeom prst="rect">
            <a:avLst/>
          </a:prstGeom>
          <a:noFill/>
          <a:ln/>
        </p:spPr>
        <p:txBody>
          <a:bodyPr wrap="square" lIns="0" tIns="0" rIns="0" bIns="0" rtlCol="0" anchor="t"/>
          <a:lstStyle/>
          <a:p>
            <a:pPr algn="l" indent="0" marL="0">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Yesterday we automated tasks.</a:t>
            </a:r>
            <a:pPr algn="l" indent="0" marL="0">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Today we are automating decisions.</a:t>
            </a:r>
            <a:endParaRPr lang="en-US" sz="6100" dirty="0"/>
          </a:p>
        </p:txBody>
      </p:sp>
      <p:sp>
        <p:nvSpPr>
          <p:cNvPr id="4" name="Text 1"/>
          <p:cNvSpPr/>
          <p:nvPr/>
        </p:nvSpPr>
        <p:spPr>
          <a:xfrm>
            <a:off x="661987" y="5337929"/>
            <a:ext cx="7820025" cy="529590"/>
          </a:xfrm>
          <a:prstGeom prst="rect">
            <a:avLst/>
          </a:prstGeom>
          <a:noFill/>
          <a:ln/>
        </p:spPr>
        <p:txBody>
          <a:bodyPr wrap="square" lIns="0" tIns="0" rIns="0" bIns="0" rtlCol="0" anchor="t"/>
          <a:lstStyle/>
          <a:p>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This is the fundamental shift that AI agents represent. We're moving from a world where computers follow our exact instructions to a world where they understand our intentions and figure out how to achieve them.</a:t>
            </a:r>
            <a:endParaRPr lang="en-US" sz="1300" dirty="0"/>
          </a:p>
        </p:txBody>
      </p:sp>
      <p:sp>
        <p:nvSpPr>
          <p:cNvPr id="5" name="Text 2"/>
          <p:cNvSpPr/>
          <p:nvPr/>
        </p:nvSpPr>
        <p:spPr>
          <a:xfrm>
            <a:off x="661987" y="6053614"/>
            <a:ext cx="7820025" cy="264795"/>
          </a:xfrm>
          <a:prstGeom prst="rect">
            <a:avLst/>
          </a:prstGeom>
          <a:noFill/>
          <a:ln/>
        </p:spPr>
        <p:txBody>
          <a:bodyPr wrap="none" lIns="0" tIns="0" rIns="0" bIns="0" rtlCol="0" anchor="t"/>
          <a:lstStyle/>
          <a:p>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The question is no longer "Can we make this process faster?" but rather "Can we make this process smarter?"</a:t>
            </a:r>
            <a:endParaRPr lang="en-US" sz="1300" dirty="0"/>
          </a:p>
        </p:txBody>
      </p:sp>
      <p:sp>
        <p:nvSpPr>
          <p:cNvPr id="6" name="Text 3"/>
          <p:cNvSpPr/>
          <p:nvPr/>
        </p:nvSpPr>
        <p:spPr>
          <a:xfrm>
            <a:off x="661987" y="6504503"/>
            <a:ext cx="7820025" cy="529590"/>
          </a:xfrm>
          <a:prstGeom prst="rect">
            <a:avLst/>
          </a:prstGeom>
          <a:noFill/>
          <a:ln/>
        </p:spPr>
        <p:txBody>
          <a:bodyPr wrap="square" lIns="0" tIns="0" rIns="0" bIns="0" rtlCol="0" anchor="t"/>
          <a:lstStyle/>
          <a:p>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As you continue your journey in technology, remember: the most powerful systems aren't the ones that do exactly what we tell them—they're the ones that achieve what we want, even when the path isn't clear.</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400056"/>
            <a:ext cx="10853380"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The Confusion: They All Look Like "Automation"</a:t>
            </a:r>
            <a:endParaRPr lang="en-US" sz="3850" dirty="0"/>
          </a:p>
        </p:txBody>
      </p:sp>
      <p:sp>
        <p:nvSpPr>
          <p:cNvPr id="3" name="Text 1"/>
          <p:cNvSpPr/>
          <p:nvPr/>
        </p:nvSpPr>
        <p:spPr>
          <a:xfrm>
            <a:off x="837724" y="2434828"/>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When we see a computer doing a human's job, it all looks the same on the surface. An email gets sent automatically. A form gets filled out automatically. A customer query gets answered automatically.</a:t>
            </a:r>
            <a:endParaRPr lang="en-US" sz="1600" dirty="0"/>
          </a:p>
        </p:txBody>
      </p:sp>
      <p:sp>
        <p:nvSpPr>
          <p:cNvPr id="4" name="Text 2"/>
          <p:cNvSpPr/>
          <p:nvPr/>
        </p:nvSpPr>
        <p:spPr>
          <a:xfrm>
            <a:off x="837724" y="3340537"/>
            <a:ext cx="12954952"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If the output is the same, why does the technology matter?</a:t>
            </a:r>
            <a:endParaRPr lang="en-US" sz="1600" dirty="0"/>
          </a:p>
        </p:txBody>
      </p:sp>
      <p:sp>
        <p:nvSpPr>
          <p:cNvPr id="5" name="Text 3"/>
          <p:cNvSpPr/>
          <p:nvPr/>
        </p:nvSpPr>
        <p:spPr>
          <a:xfrm>
            <a:off x="837724" y="3989665"/>
            <a:ext cx="2957036" cy="369689"/>
          </a:xfrm>
          <a:prstGeom prst="rect">
            <a:avLst/>
          </a:prstGeom>
          <a:noFill/>
          <a:ln/>
        </p:spPr>
        <p:txBody>
          <a:bodyPr wrap="none" lIns="0" tIns="0" rIns="0" bIns="0" rtlCol="0" anchor="t"/>
          <a:lstStyle/>
          <a:p>
            <a:pPr algn="l" indent="0" marL="0">
              <a:lnSpc>
                <a:spcPts val="2900"/>
              </a:lnSpc>
              <a:buNone/>
            </a:pPr>
            <a:r>
              <a:rPr lang="en-US" sz="2300" dirty="0">
                <a:solidFill>
                  <a:srgbClr val="FFFFFF"/>
                </a:solidFill>
                <a:latin typeface="Nunito Semi Bold" pitchFamily="34" charset="0"/>
                <a:ea typeface="Nunito Semi Bold" pitchFamily="34" charset="-122"/>
                <a:cs typeface="Nunito Semi Bold" pitchFamily="34" charset="-120"/>
              </a:rPr>
              <a:t>The Key Insight</a:t>
            </a:r>
            <a:endParaRPr lang="en-US" sz="2300" dirty="0"/>
          </a:p>
        </p:txBody>
      </p:sp>
      <p:sp>
        <p:nvSpPr>
          <p:cNvPr id="6" name="Text 4"/>
          <p:cNvSpPr/>
          <p:nvPr/>
        </p:nvSpPr>
        <p:spPr>
          <a:xfrm>
            <a:off x="837724" y="4673441"/>
            <a:ext cx="12954952"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It's not about </a:t>
            </a:r>
            <a:pPr algn="l" indent="0" marL="0">
              <a:lnSpc>
                <a:spcPts val="2600"/>
              </a:lnSpc>
              <a:buNone/>
            </a:pPr>
            <a:r>
              <a:rPr lang="en-US" sz="1600" i="1" dirty="0">
                <a:solidFill>
                  <a:srgbClr val="FFFFFF"/>
                </a:solidFill>
                <a:latin typeface="PT Sans" pitchFamily="34" charset="0"/>
                <a:ea typeface="PT Sans" pitchFamily="34" charset="-122"/>
                <a:cs typeface="PT Sans" pitchFamily="34" charset="-120"/>
              </a:rPr>
              <a:t>what</a:t>
            </a:r>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 they do, it's about </a:t>
            </a:r>
            <a:pPr algn="l" indent="0" marL="0">
              <a:lnSpc>
                <a:spcPts val="2600"/>
              </a:lnSpc>
              <a:buNone/>
            </a:pPr>
            <a:r>
              <a:rPr lang="en-US" sz="1600" b="1" dirty="0">
                <a:solidFill>
                  <a:srgbClr val="D7425E"/>
                </a:solidFill>
                <a:latin typeface="PT Sans" pitchFamily="34" charset="0"/>
                <a:ea typeface="PT Sans" pitchFamily="34" charset="-122"/>
                <a:cs typeface="PT Sans" pitchFamily="34" charset="-120"/>
              </a:rPr>
              <a:t>how they know what to do</a:t>
            </a:r>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a:t>
            </a:r>
            <a:endParaRPr lang="en-US" sz="1600" dirty="0"/>
          </a:p>
        </p:txBody>
      </p:sp>
      <p:sp>
        <p:nvSpPr>
          <p:cNvPr id="7" name="Text 5"/>
          <p:cNvSpPr/>
          <p:nvPr/>
        </p:nvSpPr>
        <p:spPr>
          <a:xfrm>
            <a:off x="837724" y="5453539"/>
            <a:ext cx="3068717"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Automation/RPA: The Train</a:t>
            </a:r>
            <a:endParaRPr lang="en-US" sz="1900" dirty="0"/>
          </a:p>
        </p:txBody>
      </p:sp>
      <p:sp>
        <p:nvSpPr>
          <p:cNvPr id="8" name="Text 6"/>
          <p:cNvSpPr/>
          <p:nvPr/>
        </p:nvSpPr>
        <p:spPr>
          <a:xfrm>
            <a:off x="837724" y="5970984"/>
            <a:ext cx="6221968" cy="670084"/>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A train on a track. It moves fast and efficiently, but it can only go where the rails are laid. If a tree falls on the track, it stops.</a:t>
            </a:r>
            <a:endParaRPr lang="en-US" sz="1600" dirty="0"/>
          </a:p>
        </p:txBody>
      </p:sp>
      <p:sp>
        <p:nvSpPr>
          <p:cNvPr id="9" name="Text 7"/>
          <p:cNvSpPr/>
          <p:nvPr/>
        </p:nvSpPr>
        <p:spPr>
          <a:xfrm>
            <a:off x="7578328" y="5453539"/>
            <a:ext cx="3545443"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AI Agent: The Off-Road Vehicle</a:t>
            </a:r>
            <a:endParaRPr lang="en-US" sz="1900" dirty="0"/>
          </a:p>
        </p:txBody>
      </p:sp>
      <p:sp>
        <p:nvSpPr>
          <p:cNvPr id="10" name="Text 8"/>
          <p:cNvSpPr/>
          <p:nvPr/>
        </p:nvSpPr>
        <p:spPr>
          <a:xfrm>
            <a:off x="7578328" y="5970984"/>
            <a:ext cx="6221968" cy="670084"/>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An off-road vehicle with a GPS and a driver. It knows the destination, but it chooses its own path and can steer around obstacles.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12959" y="558879"/>
            <a:ext cx="7786330" cy="597813"/>
          </a:xfrm>
          <a:prstGeom prst="rect">
            <a:avLst/>
          </a:prstGeom>
          <a:noFill/>
          <a:ln/>
        </p:spPr>
        <p:txBody>
          <a:bodyPr wrap="none" lIns="0" tIns="0" rIns="0" bIns="0" rtlCol="0" anchor="t"/>
          <a:lstStyle/>
          <a:p>
            <a:pPr algn="l" indent="0" marL="0">
              <a:lnSpc>
                <a:spcPts val="4700"/>
              </a:lnSpc>
              <a:buNone/>
            </a:pPr>
            <a:r>
              <a:rPr lang="en-US" sz="3750" dirty="0">
                <a:solidFill>
                  <a:srgbClr val="FFFFFF"/>
                </a:solidFill>
                <a:latin typeface="Nunito Semi Bold" pitchFamily="34" charset="0"/>
                <a:ea typeface="Nunito Semi Bold" pitchFamily="34" charset="-122"/>
                <a:cs typeface="Nunito Semi Bold" pitchFamily="34" charset="-120"/>
              </a:rPr>
              <a:t>Yesterday's Tech: Workflows &amp; RPA</a:t>
            </a:r>
            <a:endParaRPr lang="en-US" sz="3750" dirty="0"/>
          </a:p>
        </p:txBody>
      </p:sp>
      <p:sp>
        <p:nvSpPr>
          <p:cNvPr id="3" name="Text 1"/>
          <p:cNvSpPr/>
          <p:nvPr/>
        </p:nvSpPr>
        <p:spPr>
          <a:xfrm>
            <a:off x="812959" y="1237893"/>
            <a:ext cx="2869287" cy="358616"/>
          </a:xfrm>
          <a:prstGeom prst="rect">
            <a:avLst/>
          </a:prstGeom>
          <a:noFill/>
          <a:ln/>
        </p:spPr>
        <p:txBody>
          <a:bodyPr wrap="none" lIns="0" tIns="0" rIns="0" bIns="0" rtlCol="0" anchor="t"/>
          <a:lstStyle/>
          <a:p>
            <a:pPr algn="l" indent="0" marL="0">
              <a:lnSpc>
                <a:spcPts val="2800"/>
              </a:lnSpc>
              <a:buNone/>
            </a:pPr>
            <a:r>
              <a:rPr lang="en-US" sz="2250" dirty="0">
                <a:solidFill>
                  <a:srgbClr val="FFFFFF"/>
                </a:solidFill>
                <a:latin typeface="Nunito Semi Bold" pitchFamily="34" charset="0"/>
                <a:ea typeface="Nunito Semi Bold" pitchFamily="34" charset="-122"/>
                <a:cs typeface="Nunito Semi Bold" pitchFamily="34" charset="-120"/>
              </a:rPr>
              <a:t>The Rule-Followers</a:t>
            </a:r>
            <a:endParaRPr lang="en-US" sz="2250" dirty="0"/>
          </a:p>
        </p:txBody>
      </p:sp>
      <p:sp>
        <p:nvSpPr>
          <p:cNvPr id="4" name="Text 2"/>
          <p:cNvSpPr/>
          <p:nvPr/>
        </p:nvSpPr>
        <p:spPr>
          <a:xfrm>
            <a:off x="812959" y="1901309"/>
            <a:ext cx="13004483" cy="325160"/>
          </a:xfrm>
          <a:prstGeom prst="rect">
            <a:avLst/>
          </a:prstGeom>
          <a:noFill/>
          <a:ln/>
        </p:spPr>
        <p:txBody>
          <a:bodyPr wrap="none" lIns="0" tIns="0" rIns="0" bIns="0" rtlCol="0" anchor="t"/>
          <a:lstStyle/>
          <a:p>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These technologies are amazing at efficiency, but they have </a:t>
            </a:r>
            <a:pPr algn="l" indent="0" marL="0">
              <a:lnSpc>
                <a:spcPts val="2550"/>
              </a:lnSpc>
              <a:buNone/>
            </a:pPr>
            <a:r>
              <a:rPr lang="en-US" sz="1600" dirty="0">
                <a:solidFill>
                  <a:srgbClr val="D7425E"/>
                </a:solidFill>
                <a:latin typeface="PT Sans" pitchFamily="34" charset="0"/>
                <a:ea typeface="PT Sans" pitchFamily="34" charset="-122"/>
                <a:cs typeface="PT Sans" pitchFamily="34" charset="-120"/>
              </a:rPr>
              <a:t>zero "intelligence."</a:t>
            </a:r>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 They are purely reactive.</a:t>
            </a:r>
            <a:endParaRPr lang="en-US" sz="1600" dirty="0"/>
          </a:p>
        </p:txBody>
      </p:sp>
      <p:sp>
        <p:nvSpPr>
          <p:cNvPr id="5" name="Shape 3"/>
          <p:cNvSpPr/>
          <p:nvPr/>
        </p:nvSpPr>
        <p:spPr>
          <a:xfrm>
            <a:off x="812959" y="2455069"/>
            <a:ext cx="6400562" cy="4124563"/>
          </a:xfrm>
          <a:prstGeom prst="roundRect">
            <a:avLst>
              <a:gd name="adj" fmla="val 7392"/>
            </a:avLst>
          </a:prstGeom>
          <a:solidFill>
            <a:srgbClr val="00002E">
              <a:alpha val="75000"/>
            </a:srgbClr>
          </a:solidFill>
          <a:ln w="22860">
            <a:solidFill>
              <a:srgbClr val="F2B42D"/>
            </a:solidFill>
            <a:prstDash val="solid"/>
          </a:ln>
        </p:spPr>
      </p:sp>
      <p:sp>
        <p:nvSpPr>
          <p:cNvPr id="6" name="Shape 4"/>
          <p:cNvSpPr/>
          <p:nvPr/>
        </p:nvSpPr>
        <p:spPr>
          <a:xfrm>
            <a:off x="835819" y="2477929"/>
            <a:ext cx="6354842" cy="609719"/>
          </a:xfrm>
          <a:prstGeom prst="roundRect">
            <a:avLst>
              <a:gd name="adj" fmla="val 45503"/>
            </a:avLst>
          </a:prstGeom>
          <a:solidFill>
            <a:srgbClr val="00002E"/>
          </a:solidFill>
          <a:ln/>
        </p:spPr>
      </p:sp>
      <p:sp>
        <p:nvSpPr>
          <p:cNvPr id="7" name="Text 5"/>
          <p:cNvSpPr/>
          <p:nvPr/>
        </p:nvSpPr>
        <p:spPr>
          <a:xfrm>
            <a:off x="3860840" y="2580799"/>
            <a:ext cx="304800" cy="381000"/>
          </a:xfrm>
          <a:prstGeom prst="rect">
            <a:avLst/>
          </a:prstGeom>
          <a:noFill/>
          <a:ln/>
        </p:spPr>
        <p:txBody>
          <a:bodyPr wrap="none" lIns="0" tIns="0" rIns="0" bIns="0" rtlCol="0" anchor="t"/>
          <a:lstStyle/>
          <a:p>
            <a:pPr algn="l" indent="0" marL="0">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1</a:t>
            </a:r>
            <a:endParaRPr lang="en-US" sz="2400" dirty="0"/>
          </a:p>
        </p:txBody>
      </p:sp>
      <p:sp>
        <p:nvSpPr>
          <p:cNvPr id="8" name="Text 6"/>
          <p:cNvSpPr/>
          <p:nvPr/>
        </p:nvSpPr>
        <p:spPr>
          <a:xfrm>
            <a:off x="1039058" y="3290888"/>
            <a:ext cx="3666411" cy="298847"/>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Traditional Automation Workflow</a:t>
            </a:r>
            <a:endParaRPr lang="en-US" sz="1850" dirty="0"/>
          </a:p>
        </p:txBody>
      </p:sp>
      <p:sp>
        <p:nvSpPr>
          <p:cNvPr id="9" name="Text 7"/>
          <p:cNvSpPr/>
          <p:nvPr/>
        </p:nvSpPr>
        <p:spPr>
          <a:xfrm>
            <a:off x="1039058" y="3711654"/>
            <a:ext cx="5948363" cy="325160"/>
          </a:xfrm>
          <a:prstGeom prst="rect">
            <a:avLst/>
          </a:prstGeom>
          <a:noFill/>
          <a:ln/>
        </p:spPr>
        <p:txBody>
          <a:bodyPr wrap="none" lIns="0" tIns="0" rIns="0" bIns="0" rtlCol="0" anchor="t"/>
          <a:lstStyle/>
          <a:p>
            <a:pPr algn="l" indent="0" marL="0">
              <a:lnSpc>
                <a:spcPts val="2550"/>
              </a:lnSpc>
              <a:buNone/>
            </a:pPr>
            <a:r>
              <a:rPr lang="en-US" sz="1600" b="1" dirty="0">
                <a:solidFill>
                  <a:srgbClr val="FFFFFF"/>
                </a:solidFill>
                <a:latin typeface="PT Sans" pitchFamily="34" charset="0"/>
                <a:ea typeface="PT Sans" pitchFamily="34" charset="-122"/>
                <a:cs typeface="PT Sans" pitchFamily="34" charset="-120"/>
              </a:rPr>
              <a:t>The "If/Then" Machine</a:t>
            </a:r>
            <a:endParaRPr lang="en-US" sz="1600" dirty="0"/>
          </a:p>
        </p:txBody>
      </p:sp>
      <p:sp>
        <p:nvSpPr>
          <p:cNvPr id="10" name="Text 8"/>
          <p:cNvSpPr/>
          <p:nvPr/>
        </p:nvSpPr>
        <p:spPr>
          <a:xfrm>
            <a:off x="1039058" y="4158734"/>
            <a:ext cx="5948363" cy="325160"/>
          </a:xfrm>
          <a:prstGeom prst="rect">
            <a:avLst/>
          </a:prstGeom>
          <a:noFill/>
          <a:ln/>
        </p:spPr>
        <p:txBody>
          <a:bodyPr wrap="none" lIns="0" tIns="0" rIns="0" bIns="0" rtlCol="0" anchor="t"/>
          <a:lstStyle/>
          <a:p>
            <a:pPr algn="l" indent="0" marL="0">
              <a:lnSpc>
                <a:spcPts val="2550"/>
              </a:lnSpc>
              <a:buNone/>
            </a:pPr>
            <a:r>
              <a:rPr lang="en-US" sz="1600" b="1" dirty="0">
                <a:solidFill>
                  <a:srgbClr val="FFFFFF"/>
                </a:solidFill>
                <a:latin typeface="PT Sans" pitchFamily="34" charset="0"/>
                <a:ea typeface="PT Sans" pitchFamily="34" charset="-122"/>
                <a:cs typeface="PT Sans" pitchFamily="34" charset="-120"/>
              </a:rPr>
              <a:t>What it is:</a:t>
            </a:r>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 Hardcoded logic built into software by developers.</a:t>
            </a:r>
            <a:endParaRPr lang="en-US" sz="1600" dirty="0"/>
          </a:p>
        </p:txBody>
      </p:sp>
      <p:sp>
        <p:nvSpPr>
          <p:cNvPr id="11" name="Text 9"/>
          <p:cNvSpPr/>
          <p:nvPr/>
        </p:nvSpPr>
        <p:spPr>
          <a:xfrm>
            <a:off x="1039058" y="4605814"/>
            <a:ext cx="5948363" cy="650319"/>
          </a:xfrm>
          <a:prstGeom prst="rect">
            <a:avLst/>
          </a:prstGeom>
          <a:noFill/>
          <a:ln/>
        </p:spPr>
        <p:txBody>
          <a:bodyPr wrap="square" lIns="0" tIns="0" rIns="0" bIns="0" rtlCol="0" anchor="t"/>
          <a:lstStyle/>
          <a:p>
            <a:pPr algn="l" indent="0" marL="0">
              <a:lnSpc>
                <a:spcPts val="2550"/>
              </a:lnSpc>
              <a:buNone/>
            </a:pPr>
            <a:r>
              <a:rPr lang="en-US" sz="1600" b="1" dirty="0">
                <a:solidFill>
                  <a:srgbClr val="FFFFFF"/>
                </a:solidFill>
                <a:latin typeface="PT Sans" pitchFamily="34" charset="0"/>
                <a:ea typeface="PT Sans" pitchFamily="34" charset="-122"/>
                <a:cs typeface="PT Sans" pitchFamily="34" charset="-120"/>
              </a:rPr>
              <a:t>How it works:</a:t>
            </a:r>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 "IF event A happens, THEN do action B." There is no deviation.</a:t>
            </a:r>
            <a:endParaRPr lang="en-US" sz="1600" dirty="0"/>
          </a:p>
        </p:txBody>
      </p:sp>
      <p:sp>
        <p:nvSpPr>
          <p:cNvPr id="12" name="Text 10"/>
          <p:cNvSpPr/>
          <p:nvPr/>
        </p:nvSpPr>
        <p:spPr>
          <a:xfrm>
            <a:off x="1039058" y="5378053"/>
            <a:ext cx="5948363" cy="650319"/>
          </a:xfrm>
          <a:prstGeom prst="rect">
            <a:avLst/>
          </a:prstGeom>
          <a:noFill/>
          <a:ln/>
        </p:spPr>
        <p:txBody>
          <a:bodyPr wrap="square" lIns="0" tIns="0" rIns="0" bIns="0" rtlCol="0" anchor="t"/>
          <a:lstStyle/>
          <a:p>
            <a:pPr algn="l" indent="0" marL="0">
              <a:lnSpc>
                <a:spcPts val="2550"/>
              </a:lnSpc>
              <a:buNone/>
            </a:pPr>
            <a:r>
              <a:rPr lang="en-US" sz="1600" b="1" dirty="0">
                <a:solidFill>
                  <a:srgbClr val="FFFFFF"/>
                </a:solidFill>
                <a:latin typeface="PT Sans" pitchFamily="34" charset="0"/>
                <a:ea typeface="PT Sans" pitchFamily="34" charset="-122"/>
                <a:cs typeface="PT Sans" pitchFamily="34" charset="-120"/>
              </a:rPr>
              <a:t>Example:</a:t>
            </a:r>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 Your calendar automatically sending a Zoom link when you book a meeting.</a:t>
            </a:r>
            <a:endParaRPr lang="en-US" sz="1600" dirty="0"/>
          </a:p>
        </p:txBody>
      </p:sp>
      <p:sp>
        <p:nvSpPr>
          <p:cNvPr id="13" name="Shape 11"/>
          <p:cNvSpPr/>
          <p:nvPr/>
        </p:nvSpPr>
        <p:spPr>
          <a:xfrm>
            <a:off x="7416760" y="2455069"/>
            <a:ext cx="6400681" cy="4124563"/>
          </a:xfrm>
          <a:prstGeom prst="roundRect">
            <a:avLst>
              <a:gd name="adj" fmla="val 7392"/>
            </a:avLst>
          </a:prstGeom>
          <a:solidFill>
            <a:srgbClr val="00002E">
              <a:alpha val="75000"/>
            </a:srgbClr>
          </a:solidFill>
          <a:ln w="22860">
            <a:solidFill>
              <a:srgbClr val="D7425E"/>
            </a:solidFill>
            <a:prstDash val="solid"/>
          </a:ln>
        </p:spPr>
      </p:sp>
      <p:sp>
        <p:nvSpPr>
          <p:cNvPr id="14" name="Shape 12"/>
          <p:cNvSpPr/>
          <p:nvPr/>
        </p:nvSpPr>
        <p:spPr>
          <a:xfrm>
            <a:off x="7439620" y="2477929"/>
            <a:ext cx="6354961" cy="609719"/>
          </a:xfrm>
          <a:prstGeom prst="roundRect">
            <a:avLst>
              <a:gd name="adj" fmla="val 45503"/>
            </a:avLst>
          </a:prstGeom>
          <a:solidFill>
            <a:srgbClr val="00002E"/>
          </a:solidFill>
          <a:ln/>
        </p:spPr>
      </p:sp>
      <p:sp>
        <p:nvSpPr>
          <p:cNvPr id="15" name="Text 13"/>
          <p:cNvSpPr/>
          <p:nvPr/>
        </p:nvSpPr>
        <p:spPr>
          <a:xfrm>
            <a:off x="10464641" y="2580799"/>
            <a:ext cx="304800" cy="381000"/>
          </a:xfrm>
          <a:prstGeom prst="rect">
            <a:avLst/>
          </a:prstGeom>
          <a:noFill/>
          <a:ln/>
        </p:spPr>
        <p:txBody>
          <a:bodyPr wrap="none" lIns="0" tIns="0" rIns="0" bIns="0" rtlCol="0" anchor="t"/>
          <a:lstStyle/>
          <a:p>
            <a:pPr algn="l" indent="0" marL="0">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2</a:t>
            </a:r>
            <a:endParaRPr lang="en-US" sz="2400" dirty="0"/>
          </a:p>
        </p:txBody>
      </p:sp>
      <p:sp>
        <p:nvSpPr>
          <p:cNvPr id="16" name="Text 14"/>
          <p:cNvSpPr/>
          <p:nvPr/>
        </p:nvSpPr>
        <p:spPr>
          <a:xfrm>
            <a:off x="7642860" y="3290888"/>
            <a:ext cx="3782258" cy="298847"/>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Robotic Process Automation (RPA)</a:t>
            </a:r>
            <a:endParaRPr lang="en-US" sz="1850" dirty="0"/>
          </a:p>
        </p:txBody>
      </p:sp>
      <p:sp>
        <p:nvSpPr>
          <p:cNvPr id="17" name="Text 15"/>
          <p:cNvSpPr/>
          <p:nvPr/>
        </p:nvSpPr>
        <p:spPr>
          <a:xfrm>
            <a:off x="7642860" y="3711654"/>
            <a:ext cx="5948482" cy="325160"/>
          </a:xfrm>
          <a:prstGeom prst="rect">
            <a:avLst/>
          </a:prstGeom>
          <a:noFill/>
          <a:ln/>
        </p:spPr>
        <p:txBody>
          <a:bodyPr wrap="none" lIns="0" tIns="0" rIns="0" bIns="0" rtlCol="0" anchor="t"/>
          <a:lstStyle/>
          <a:p>
            <a:pPr algn="l" indent="0" marL="0">
              <a:lnSpc>
                <a:spcPts val="2550"/>
              </a:lnSpc>
              <a:buNone/>
            </a:pPr>
            <a:r>
              <a:rPr lang="en-US" sz="1600" b="1" dirty="0">
                <a:solidFill>
                  <a:srgbClr val="FFFFFF"/>
                </a:solidFill>
                <a:latin typeface="PT Sans" pitchFamily="34" charset="0"/>
                <a:ea typeface="PT Sans" pitchFamily="34" charset="-122"/>
                <a:cs typeface="PT Sans" pitchFamily="34" charset="-120"/>
              </a:rPr>
              <a:t>The "Mimic"</a:t>
            </a:r>
            <a:endParaRPr lang="en-US" sz="1600" dirty="0"/>
          </a:p>
        </p:txBody>
      </p:sp>
      <p:sp>
        <p:nvSpPr>
          <p:cNvPr id="18" name="Text 16"/>
          <p:cNvSpPr/>
          <p:nvPr/>
        </p:nvSpPr>
        <p:spPr>
          <a:xfrm>
            <a:off x="7642860" y="4158734"/>
            <a:ext cx="5948482" cy="650319"/>
          </a:xfrm>
          <a:prstGeom prst="rect">
            <a:avLst/>
          </a:prstGeom>
          <a:noFill/>
          <a:ln/>
        </p:spPr>
        <p:txBody>
          <a:bodyPr wrap="square" lIns="0" tIns="0" rIns="0" bIns="0" rtlCol="0" anchor="t"/>
          <a:lstStyle/>
          <a:p>
            <a:pPr algn="l" indent="0" marL="0">
              <a:lnSpc>
                <a:spcPts val="2550"/>
              </a:lnSpc>
              <a:buNone/>
            </a:pPr>
            <a:r>
              <a:rPr lang="en-US" sz="1600" b="1" dirty="0">
                <a:solidFill>
                  <a:srgbClr val="FFFFFF"/>
                </a:solidFill>
                <a:latin typeface="PT Sans" pitchFamily="34" charset="0"/>
                <a:ea typeface="PT Sans" pitchFamily="34" charset="-122"/>
                <a:cs typeface="PT Sans" pitchFamily="34" charset="-120"/>
              </a:rPr>
              <a:t>What it is:</a:t>
            </a:r>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 Software "bots" taught to mimic human clicks and typing on a screen.</a:t>
            </a:r>
            <a:endParaRPr lang="en-US" sz="1600" dirty="0"/>
          </a:p>
        </p:txBody>
      </p:sp>
      <p:sp>
        <p:nvSpPr>
          <p:cNvPr id="19" name="Text 17"/>
          <p:cNvSpPr/>
          <p:nvPr/>
        </p:nvSpPr>
        <p:spPr>
          <a:xfrm>
            <a:off x="7642860" y="4930973"/>
            <a:ext cx="5948482" cy="650319"/>
          </a:xfrm>
          <a:prstGeom prst="rect">
            <a:avLst/>
          </a:prstGeom>
          <a:noFill/>
          <a:ln/>
        </p:spPr>
        <p:txBody>
          <a:bodyPr wrap="square" lIns="0" tIns="0" rIns="0" bIns="0" rtlCol="0" anchor="t"/>
          <a:lstStyle/>
          <a:p>
            <a:pPr algn="l" indent="0" marL="0">
              <a:lnSpc>
                <a:spcPts val="2550"/>
              </a:lnSpc>
              <a:buNone/>
            </a:pPr>
            <a:r>
              <a:rPr lang="en-US" sz="1600" b="1" dirty="0">
                <a:solidFill>
                  <a:srgbClr val="FFFFFF"/>
                </a:solidFill>
                <a:latin typeface="PT Sans" pitchFamily="34" charset="0"/>
                <a:ea typeface="PT Sans" pitchFamily="34" charset="-122"/>
                <a:cs typeface="PT Sans" pitchFamily="34" charset="-120"/>
              </a:rPr>
              <a:t>How it works:</a:t>
            </a:r>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 It doesn't understand what it's doing; it just knows "Click pixel located at X,Y coordinate, then paste data."</a:t>
            </a:r>
            <a:endParaRPr lang="en-US" sz="1600" dirty="0"/>
          </a:p>
        </p:txBody>
      </p:sp>
      <p:sp>
        <p:nvSpPr>
          <p:cNvPr id="20" name="Text 18"/>
          <p:cNvSpPr/>
          <p:nvPr/>
        </p:nvSpPr>
        <p:spPr>
          <a:xfrm>
            <a:off x="7642860" y="5703213"/>
            <a:ext cx="5948482" cy="650319"/>
          </a:xfrm>
          <a:prstGeom prst="rect">
            <a:avLst/>
          </a:prstGeom>
          <a:noFill/>
          <a:ln/>
        </p:spPr>
        <p:txBody>
          <a:bodyPr wrap="square" lIns="0" tIns="0" rIns="0" bIns="0" rtlCol="0" anchor="t"/>
          <a:lstStyle/>
          <a:p>
            <a:pPr algn="l" indent="0" marL="0">
              <a:lnSpc>
                <a:spcPts val="2550"/>
              </a:lnSpc>
              <a:buNone/>
            </a:pPr>
            <a:r>
              <a:rPr lang="en-US" sz="1600" b="1" dirty="0">
                <a:solidFill>
                  <a:srgbClr val="FFFFFF"/>
                </a:solidFill>
                <a:latin typeface="PT Sans" pitchFamily="34" charset="0"/>
                <a:ea typeface="PT Sans" pitchFamily="34" charset="-122"/>
                <a:cs typeface="PT Sans" pitchFamily="34" charset="-120"/>
              </a:rPr>
              <a:t>The Weakness:</a:t>
            </a:r>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 They are "brittle." If the website changes its button color or location, the RPA bot crashes.</a:t>
            </a:r>
            <a:endParaRPr lang="en-US" sz="1600" dirty="0"/>
          </a:p>
        </p:txBody>
      </p:sp>
      <p:sp>
        <p:nvSpPr>
          <p:cNvPr id="21" name="Shape 19"/>
          <p:cNvSpPr/>
          <p:nvPr/>
        </p:nvSpPr>
        <p:spPr>
          <a:xfrm>
            <a:off x="812959" y="6808232"/>
            <a:ext cx="13004483" cy="863560"/>
          </a:xfrm>
          <a:prstGeom prst="roundRect">
            <a:avLst>
              <a:gd name="adj" fmla="val 35304"/>
            </a:avLst>
          </a:prstGeom>
          <a:solidFill>
            <a:srgbClr val="483304"/>
          </a:solidFill>
          <a:ln/>
        </p:spPr>
      </p:sp>
      <p:pic>
        <p:nvPicPr>
          <p:cNvPr id="22" name="Image 0" descr="preencoded.png">    </p:cNvPr>
          <p:cNvPicPr>
            <a:picLocks noChangeAspect="1"/>
          </p:cNvPicPr>
          <p:nvPr/>
        </p:nvPicPr>
        <p:blipFill>
          <a:blip r:embed="rId1"/>
          <a:stretch>
            <a:fillRect/>
          </a:stretch>
        </p:blipFill>
        <p:spPr>
          <a:xfrm>
            <a:off x="1016198" y="7120533"/>
            <a:ext cx="253960" cy="203240"/>
          </a:xfrm>
          <a:prstGeom prst="rect">
            <a:avLst/>
          </a:prstGeom>
        </p:spPr>
      </p:pic>
      <p:sp>
        <p:nvSpPr>
          <p:cNvPr id="23" name="Text 20"/>
          <p:cNvSpPr/>
          <p:nvPr/>
        </p:nvSpPr>
        <p:spPr>
          <a:xfrm>
            <a:off x="1473398" y="7062192"/>
            <a:ext cx="12140803" cy="325160"/>
          </a:xfrm>
          <a:prstGeom prst="rect">
            <a:avLst/>
          </a:prstGeom>
          <a:noFill/>
          <a:ln/>
        </p:spPr>
        <p:txBody>
          <a:bodyPr wrap="none" lIns="0" tIns="0" rIns="0" bIns="0" rtlCol="0" anchor="t"/>
          <a:lstStyle/>
          <a:p>
            <a:pPr algn="l" indent="0" marL="0">
              <a:lnSpc>
                <a:spcPts val="2550"/>
              </a:lnSpc>
              <a:buNone/>
            </a:pPr>
            <a:r>
              <a:rPr lang="en-US" sz="1600" b="1" dirty="0">
                <a:solidFill>
                  <a:srgbClr val="FFFFFF"/>
                </a:solidFill>
                <a:latin typeface="PT Sans" pitchFamily="34" charset="0"/>
                <a:ea typeface="PT Sans" pitchFamily="34" charset="-122"/>
                <a:cs typeface="PT Sans" pitchFamily="34" charset="-120"/>
              </a:rPr>
              <a:t>Summary:</a:t>
            </a:r>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 They follow a script perfectly. They cannot improvise.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73354"/>
          </a:xfrm>
          <a:prstGeom prst="rect">
            <a:avLst/>
          </a:prstGeom>
        </p:spPr>
      </p:pic>
      <p:sp>
        <p:nvSpPr>
          <p:cNvPr id="3" name="Text 0"/>
          <p:cNvSpPr/>
          <p:nvPr/>
        </p:nvSpPr>
        <p:spPr>
          <a:xfrm>
            <a:off x="663416" y="2529483"/>
            <a:ext cx="5939909" cy="487799"/>
          </a:xfrm>
          <a:prstGeom prst="rect">
            <a:avLst/>
          </a:prstGeom>
          <a:noFill/>
          <a:ln/>
        </p:spPr>
        <p:txBody>
          <a:bodyPr wrap="none" lIns="0" tIns="0" rIns="0" bIns="0" rtlCol="0" anchor="t"/>
          <a:lstStyle/>
          <a:p>
            <a:pPr algn="l" indent="0" marL="0">
              <a:lnSpc>
                <a:spcPts val="3800"/>
              </a:lnSpc>
              <a:buNone/>
            </a:pPr>
            <a:r>
              <a:rPr lang="en-US" sz="3050" dirty="0">
                <a:solidFill>
                  <a:srgbClr val="FFFFFF"/>
                </a:solidFill>
                <a:latin typeface="Nunito Semi Bold" pitchFamily="34" charset="0"/>
                <a:ea typeface="Nunito Semi Bold" pitchFamily="34" charset="-122"/>
                <a:cs typeface="Nunito Semi Bold" pitchFamily="34" charset="-120"/>
              </a:rPr>
              <a:t>Today's Revolution: The AI Agent</a:t>
            </a:r>
            <a:endParaRPr lang="en-US" sz="3050" dirty="0"/>
          </a:p>
        </p:txBody>
      </p:sp>
      <p:sp>
        <p:nvSpPr>
          <p:cNvPr id="4" name="Text 1"/>
          <p:cNvSpPr/>
          <p:nvPr/>
        </p:nvSpPr>
        <p:spPr>
          <a:xfrm>
            <a:off x="663416" y="3083600"/>
            <a:ext cx="2341721" cy="292656"/>
          </a:xfrm>
          <a:prstGeom prst="rect">
            <a:avLst/>
          </a:prstGeom>
          <a:noFill/>
          <a:ln/>
        </p:spPr>
        <p:txBody>
          <a:bodyPr wrap="none" lIns="0" tIns="0" rIns="0" bIns="0" rtlCol="0" anchor="t"/>
          <a:lstStyle/>
          <a:p>
            <a:pPr algn="l" indent="0" marL="0">
              <a:lnSpc>
                <a:spcPts val="2300"/>
              </a:lnSpc>
              <a:buNone/>
            </a:pPr>
            <a:r>
              <a:rPr lang="en-US" sz="1800" dirty="0">
                <a:solidFill>
                  <a:srgbClr val="FFFFFF"/>
                </a:solidFill>
                <a:latin typeface="Nunito Semi Bold" pitchFamily="34" charset="0"/>
                <a:ea typeface="Nunito Semi Bold" pitchFamily="34" charset="-122"/>
                <a:cs typeface="Nunito Semi Bold" pitchFamily="34" charset="-120"/>
              </a:rPr>
              <a:t>The Goal-Achievers</a:t>
            </a:r>
            <a:endParaRPr lang="en-US" sz="1800" dirty="0"/>
          </a:p>
        </p:txBody>
      </p:sp>
      <p:sp>
        <p:nvSpPr>
          <p:cNvPr id="5" name="Text 2"/>
          <p:cNvSpPr/>
          <p:nvPr/>
        </p:nvSpPr>
        <p:spPr>
          <a:xfrm>
            <a:off x="663416" y="3624977"/>
            <a:ext cx="13303568" cy="265271"/>
          </a:xfrm>
          <a:prstGeom prst="rect">
            <a:avLst/>
          </a:prstGeom>
          <a:noFill/>
          <a:ln/>
        </p:spPr>
        <p:txBody>
          <a:bodyPr wrap="none" lIns="0" tIns="0" rIns="0" bIns="0" rtlCol="0" anchor="t"/>
          <a:lstStyle/>
          <a:p>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An agent is not defined by a rigid script, but by a </a:t>
            </a:r>
            <a:pPr algn="l" indent="0" marL="0">
              <a:lnSpc>
                <a:spcPts val="2050"/>
              </a:lnSpc>
              <a:buNone/>
            </a:pPr>
            <a:r>
              <a:rPr lang="en-US" sz="1300" b="1" dirty="0">
                <a:solidFill>
                  <a:srgbClr val="F2B42D"/>
                </a:solidFill>
                <a:latin typeface="PT Sans" pitchFamily="34" charset="0"/>
                <a:ea typeface="PT Sans" pitchFamily="34" charset="-122"/>
                <a:cs typeface="PT Sans" pitchFamily="34" charset="-120"/>
              </a:rPr>
              <a:t>high-level goal</a:t>
            </a:r>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 It uses an LLM (Large Language Model) as its "brain" to reason through a problem.</a:t>
            </a:r>
            <a:endParaRPr lang="en-US" sz="1300" dirty="0"/>
          </a:p>
        </p:txBody>
      </p:sp>
      <p:sp>
        <p:nvSpPr>
          <p:cNvPr id="6" name="Shape 3"/>
          <p:cNvSpPr/>
          <p:nvPr/>
        </p:nvSpPr>
        <p:spPr>
          <a:xfrm>
            <a:off x="663416" y="4076819"/>
            <a:ext cx="6568797" cy="1634133"/>
          </a:xfrm>
          <a:prstGeom prst="roundRect">
            <a:avLst>
              <a:gd name="adj" fmla="val 15226"/>
            </a:avLst>
          </a:prstGeom>
          <a:solidFill>
            <a:srgbClr val="00002E"/>
          </a:solidFill>
          <a:ln w="15240">
            <a:solidFill>
              <a:srgbClr val="F2B42D"/>
            </a:solidFill>
            <a:prstDash val="solid"/>
          </a:ln>
        </p:spPr>
      </p:sp>
      <p:sp>
        <p:nvSpPr>
          <p:cNvPr id="7" name="Shape 4"/>
          <p:cNvSpPr/>
          <p:nvPr/>
        </p:nvSpPr>
        <p:spPr>
          <a:xfrm>
            <a:off x="844510" y="4257913"/>
            <a:ext cx="497562" cy="497562"/>
          </a:xfrm>
          <a:prstGeom prst="roundRect">
            <a:avLst>
              <a:gd name="adj" fmla="val 18375771"/>
            </a:avLst>
          </a:prstGeom>
          <a:solidFill>
            <a:srgbClr val="F2B42D"/>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313" y="4394716"/>
            <a:ext cx="223838" cy="223838"/>
          </a:xfrm>
          <a:prstGeom prst="rect">
            <a:avLst/>
          </a:prstGeom>
        </p:spPr>
      </p:pic>
      <p:sp>
        <p:nvSpPr>
          <p:cNvPr id="9" name="Text 5"/>
          <p:cNvSpPr/>
          <p:nvPr/>
        </p:nvSpPr>
        <p:spPr>
          <a:xfrm>
            <a:off x="844510" y="4921329"/>
            <a:ext cx="1951434" cy="243840"/>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Goal-Oriented</a:t>
            </a:r>
            <a:endParaRPr lang="en-US" sz="1500" dirty="0"/>
          </a:p>
        </p:txBody>
      </p:sp>
      <p:sp>
        <p:nvSpPr>
          <p:cNvPr id="10" name="Text 6"/>
          <p:cNvSpPr/>
          <p:nvPr/>
        </p:nvSpPr>
        <p:spPr>
          <a:xfrm>
            <a:off x="844510" y="5264587"/>
            <a:ext cx="6206609" cy="265271"/>
          </a:xfrm>
          <a:prstGeom prst="rect">
            <a:avLst/>
          </a:prstGeom>
          <a:noFill/>
          <a:ln/>
        </p:spPr>
        <p:txBody>
          <a:bodyPr wrap="none" lIns="0" tIns="0" rIns="0" bIns="0" rtlCol="0" anchor="t"/>
          <a:lstStyle/>
          <a:p>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You tell it the "What" (e.g., "Research competitors"), not the "How."</a:t>
            </a:r>
            <a:endParaRPr lang="en-US" sz="1300" dirty="0"/>
          </a:p>
        </p:txBody>
      </p:sp>
      <p:sp>
        <p:nvSpPr>
          <p:cNvPr id="11" name="Shape 7"/>
          <p:cNvSpPr/>
          <p:nvPr/>
        </p:nvSpPr>
        <p:spPr>
          <a:xfrm>
            <a:off x="7398067" y="4076819"/>
            <a:ext cx="6568916" cy="1634133"/>
          </a:xfrm>
          <a:prstGeom prst="roundRect">
            <a:avLst>
              <a:gd name="adj" fmla="val 15226"/>
            </a:avLst>
          </a:prstGeom>
          <a:solidFill>
            <a:srgbClr val="00002E"/>
          </a:solidFill>
          <a:ln w="15240">
            <a:solidFill>
              <a:srgbClr val="D7425E"/>
            </a:solidFill>
            <a:prstDash val="solid"/>
          </a:ln>
        </p:spPr>
      </p:sp>
      <p:sp>
        <p:nvSpPr>
          <p:cNvPr id="12" name="Shape 8"/>
          <p:cNvSpPr/>
          <p:nvPr/>
        </p:nvSpPr>
        <p:spPr>
          <a:xfrm>
            <a:off x="7579162" y="4257913"/>
            <a:ext cx="497562" cy="497562"/>
          </a:xfrm>
          <a:prstGeom prst="roundRect">
            <a:avLst>
              <a:gd name="adj" fmla="val 18375771"/>
            </a:avLst>
          </a:prstGeom>
          <a:solidFill>
            <a:srgbClr val="D7425E"/>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5964" y="4394716"/>
            <a:ext cx="223838" cy="223838"/>
          </a:xfrm>
          <a:prstGeom prst="rect">
            <a:avLst/>
          </a:prstGeom>
        </p:spPr>
      </p:pic>
      <p:sp>
        <p:nvSpPr>
          <p:cNvPr id="14" name="Text 9"/>
          <p:cNvSpPr/>
          <p:nvPr/>
        </p:nvSpPr>
        <p:spPr>
          <a:xfrm>
            <a:off x="7579162" y="4921329"/>
            <a:ext cx="1962626" cy="243840"/>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Reasoning &amp; Planning</a:t>
            </a:r>
            <a:endParaRPr lang="en-US" sz="1500" dirty="0"/>
          </a:p>
        </p:txBody>
      </p:sp>
      <p:sp>
        <p:nvSpPr>
          <p:cNvPr id="15" name="Text 10"/>
          <p:cNvSpPr/>
          <p:nvPr/>
        </p:nvSpPr>
        <p:spPr>
          <a:xfrm>
            <a:off x="7579162" y="5264587"/>
            <a:ext cx="6206728" cy="265271"/>
          </a:xfrm>
          <a:prstGeom prst="rect">
            <a:avLst/>
          </a:prstGeom>
          <a:noFill/>
          <a:ln/>
        </p:spPr>
        <p:txBody>
          <a:bodyPr wrap="none" lIns="0" tIns="0" rIns="0" bIns="0" rtlCol="0" anchor="t"/>
          <a:lstStyle/>
          <a:p>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It breaks a big goal down into smaller steps automatically.</a:t>
            </a:r>
            <a:endParaRPr lang="en-US" sz="1300" dirty="0"/>
          </a:p>
        </p:txBody>
      </p:sp>
      <p:sp>
        <p:nvSpPr>
          <p:cNvPr id="16" name="Shape 11"/>
          <p:cNvSpPr/>
          <p:nvPr/>
        </p:nvSpPr>
        <p:spPr>
          <a:xfrm>
            <a:off x="663416" y="5876806"/>
            <a:ext cx="6568797" cy="1899404"/>
          </a:xfrm>
          <a:prstGeom prst="roundRect">
            <a:avLst>
              <a:gd name="adj" fmla="val 13099"/>
            </a:avLst>
          </a:prstGeom>
          <a:solidFill>
            <a:srgbClr val="00002E"/>
          </a:solidFill>
          <a:ln w="15240">
            <a:solidFill>
              <a:srgbClr val="DD785E"/>
            </a:solidFill>
            <a:prstDash val="solid"/>
          </a:ln>
        </p:spPr>
      </p:sp>
      <p:sp>
        <p:nvSpPr>
          <p:cNvPr id="17" name="Shape 12"/>
          <p:cNvSpPr/>
          <p:nvPr/>
        </p:nvSpPr>
        <p:spPr>
          <a:xfrm>
            <a:off x="844510" y="6057900"/>
            <a:ext cx="497562" cy="497562"/>
          </a:xfrm>
          <a:prstGeom prst="roundRect">
            <a:avLst>
              <a:gd name="adj" fmla="val 18375771"/>
            </a:avLst>
          </a:prstGeom>
          <a:solidFill>
            <a:srgbClr val="DD785E"/>
          </a:solidFill>
          <a:ln/>
        </p:spPr>
      </p:sp>
      <p:pic>
        <p:nvPicPr>
          <p:cNvPr id="1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13" y="6194703"/>
            <a:ext cx="223838" cy="223838"/>
          </a:xfrm>
          <a:prstGeom prst="rect">
            <a:avLst/>
          </a:prstGeom>
        </p:spPr>
      </p:pic>
      <p:sp>
        <p:nvSpPr>
          <p:cNvPr id="19" name="Text 13"/>
          <p:cNvSpPr/>
          <p:nvPr/>
        </p:nvSpPr>
        <p:spPr>
          <a:xfrm>
            <a:off x="844510" y="6721316"/>
            <a:ext cx="1951434" cy="243840"/>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Tool Use</a:t>
            </a:r>
            <a:endParaRPr lang="en-US" sz="1500" dirty="0"/>
          </a:p>
        </p:txBody>
      </p:sp>
      <p:sp>
        <p:nvSpPr>
          <p:cNvPr id="20" name="Text 14"/>
          <p:cNvSpPr/>
          <p:nvPr/>
        </p:nvSpPr>
        <p:spPr>
          <a:xfrm>
            <a:off x="844510" y="7064573"/>
            <a:ext cx="6206609" cy="530543"/>
          </a:xfrm>
          <a:prstGeom prst="rect">
            <a:avLst/>
          </a:prstGeom>
          <a:noFill/>
          <a:ln/>
        </p:spPr>
        <p:txBody>
          <a:bodyPr wrap="square" lIns="0" tIns="0" rIns="0" bIns="0" rtlCol="0" anchor="t"/>
          <a:lstStyle/>
          <a:p>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It has "arms." It can decide on its own to write code, browse the web, search a database, or send an email to achieve its goal.</a:t>
            </a:r>
            <a:endParaRPr lang="en-US" sz="1300" dirty="0"/>
          </a:p>
        </p:txBody>
      </p:sp>
      <p:sp>
        <p:nvSpPr>
          <p:cNvPr id="21" name="Shape 15"/>
          <p:cNvSpPr/>
          <p:nvPr/>
        </p:nvSpPr>
        <p:spPr>
          <a:xfrm>
            <a:off x="7398067" y="5876806"/>
            <a:ext cx="6568916" cy="1899404"/>
          </a:xfrm>
          <a:prstGeom prst="roundRect">
            <a:avLst>
              <a:gd name="adj" fmla="val 13099"/>
            </a:avLst>
          </a:prstGeom>
          <a:solidFill>
            <a:srgbClr val="00002E"/>
          </a:solidFill>
          <a:ln w="15240">
            <a:solidFill>
              <a:srgbClr val="48A8E2"/>
            </a:solidFill>
            <a:prstDash val="solid"/>
          </a:ln>
        </p:spPr>
      </p:sp>
      <p:sp>
        <p:nvSpPr>
          <p:cNvPr id="22" name="Shape 16"/>
          <p:cNvSpPr/>
          <p:nvPr/>
        </p:nvSpPr>
        <p:spPr>
          <a:xfrm>
            <a:off x="7579162" y="6057900"/>
            <a:ext cx="497562" cy="497562"/>
          </a:xfrm>
          <a:prstGeom prst="roundRect">
            <a:avLst>
              <a:gd name="adj" fmla="val 18375771"/>
            </a:avLst>
          </a:prstGeom>
          <a:solidFill>
            <a:srgbClr val="48A8E2"/>
          </a:solidFill>
          <a:ln/>
        </p:spPr>
      </p:sp>
      <p:pic>
        <p:nvPicPr>
          <p:cNvPr id="2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5964" y="6194703"/>
            <a:ext cx="223838" cy="223838"/>
          </a:xfrm>
          <a:prstGeom prst="rect">
            <a:avLst/>
          </a:prstGeom>
        </p:spPr>
      </p:pic>
      <p:sp>
        <p:nvSpPr>
          <p:cNvPr id="24" name="Text 17"/>
          <p:cNvSpPr/>
          <p:nvPr/>
        </p:nvSpPr>
        <p:spPr>
          <a:xfrm>
            <a:off x="7579162" y="6721316"/>
            <a:ext cx="1951434" cy="243840"/>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Adaptability</a:t>
            </a:r>
            <a:endParaRPr lang="en-US" sz="1500" dirty="0"/>
          </a:p>
        </p:txBody>
      </p:sp>
      <p:sp>
        <p:nvSpPr>
          <p:cNvPr id="25" name="Text 18"/>
          <p:cNvSpPr/>
          <p:nvPr/>
        </p:nvSpPr>
        <p:spPr>
          <a:xfrm>
            <a:off x="7579162" y="7064573"/>
            <a:ext cx="6206728" cy="530543"/>
          </a:xfrm>
          <a:prstGeom prst="rect">
            <a:avLst/>
          </a:prstGeom>
          <a:noFill/>
          <a:ln/>
        </p:spPr>
        <p:txBody>
          <a:bodyPr wrap="square" lIns="0" tIns="0" rIns="0" bIns="0" rtlCol="0" anchor="t"/>
          <a:lstStyle/>
          <a:p>
            <a:pPr algn="l" indent="0" marL="0">
              <a:lnSpc>
                <a:spcPts val="2050"/>
              </a:lnSpc>
              <a:buNone/>
            </a:pPr>
            <a:r>
              <a:rPr lang="en-US" sz="1300" b="1" dirty="0">
                <a:solidFill>
                  <a:srgbClr val="FFFFFF"/>
                </a:solidFill>
                <a:latin typeface="PT Sans" pitchFamily="34" charset="0"/>
                <a:ea typeface="PT Sans" pitchFamily="34" charset="-122"/>
                <a:cs typeface="PT Sans" pitchFamily="34" charset="-120"/>
              </a:rPr>
              <a:t>The biggest difference:</a:t>
            </a:r>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 If step 1 fails, it doesn't just crash. It "thinks" of an alternative route to achieve the goal.</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458873"/>
            <a:ext cx="4928354"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The Paradigm Shift</a:t>
            </a:r>
            <a:endParaRPr lang="en-US" sz="3850" dirty="0"/>
          </a:p>
        </p:txBody>
      </p:sp>
      <p:sp>
        <p:nvSpPr>
          <p:cNvPr id="3" name="Text 1"/>
          <p:cNvSpPr/>
          <p:nvPr/>
        </p:nvSpPr>
        <p:spPr>
          <a:xfrm>
            <a:off x="837724" y="2158484"/>
            <a:ext cx="2957036" cy="369689"/>
          </a:xfrm>
          <a:prstGeom prst="rect">
            <a:avLst/>
          </a:prstGeom>
          <a:noFill/>
          <a:ln/>
        </p:spPr>
        <p:txBody>
          <a:bodyPr wrap="none" lIns="0" tIns="0" rIns="0" bIns="0" rtlCol="0" anchor="t"/>
          <a:lstStyle/>
          <a:p>
            <a:pPr algn="l" indent="0" marL="0">
              <a:lnSpc>
                <a:spcPts val="2900"/>
              </a:lnSpc>
              <a:buNone/>
            </a:pPr>
            <a:r>
              <a:rPr lang="en-US" sz="2300" dirty="0">
                <a:solidFill>
                  <a:srgbClr val="FFFFFF"/>
                </a:solidFill>
                <a:latin typeface="Nunito Semi Bold" pitchFamily="34" charset="0"/>
                <a:ea typeface="Nunito Semi Bold" pitchFamily="34" charset="-122"/>
                <a:cs typeface="Nunito Semi Bold" pitchFamily="34" charset="-120"/>
              </a:rPr>
              <a:t>Instructions vs. Intent</a:t>
            </a:r>
            <a:endParaRPr lang="en-US" sz="2300" dirty="0"/>
          </a:p>
        </p:txBody>
      </p:sp>
      <p:sp>
        <p:nvSpPr>
          <p:cNvPr id="4" name="Text 2"/>
          <p:cNvSpPr/>
          <p:nvPr/>
        </p:nvSpPr>
        <p:spPr>
          <a:xfrm>
            <a:off x="837724" y="2842260"/>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The shift from RPA to Agents is a fundamental shift in how humans interact with machines. We're moving from telling computers </a:t>
            </a:r>
            <a:pPr algn="l" indent="0" marL="0">
              <a:lnSpc>
                <a:spcPts val="2600"/>
              </a:lnSpc>
              <a:buNone/>
            </a:pPr>
            <a:r>
              <a:rPr lang="en-US" sz="1600" i="1" dirty="0">
                <a:solidFill>
                  <a:srgbClr val="FFFFFF"/>
                </a:solidFill>
                <a:latin typeface="PT Sans" pitchFamily="34" charset="0"/>
                <a:ea typeface="PT Sans" pitchFamily="34" charset="-122"/>
                <a:cs typeface="PT Sans" pitchFamily="34" charset="-120"/>
              </a:rPr>
              <a:t>how</a:t>
            </a:r>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 to do things to telling them </a:t>
            </a:r>
            <a:pPr algn="l" indent="0" marL="0">
              <a:lnSpc>
                <a:spcPts val="2600"/>
              </a:lnSpc>
              <a:buNone/>
            </a:pPr>
            <a:r>
              <a:rPr lang="en-US" sz="1600" i="1" dirty="0">
                <a:solidFill>
                  <a:srgbClr val="FFFFFF"/>
                </a:solidFill>
                <a:latin typeface="PT Sans" pitchFamily="34" charset="0"/>
                <a:ea typeface="PT Sans" pitchFamily="34" charset="-122"/>
                <a:cs typeface="PT Sans" pitchFamily="34" charset="-120"/>
              </a:rPr>
              <a:t>what</a:t>
            </a:r>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 we want accomplished.</a:t>
            </a:r>
            <a:endParaRPr lang="en-US" sz="1600" dirty="0"/>
          </a:p>
        </p:txBody>
      </p:sp>
      <p:sp>
        <p:nvSpPr>
          <p:cNvPr id="5" name="Shape 3"/>
          <p:cNvSpPr/>
          <p:nvPr/>
        </p:nvSpPr>
        <p:spPr>
          <a:xfrm>
            <a:off x="837724" y="3747968"/>
            <a:ext cx="12954952" cy="3022759"/>
          </a:xfrm>
          <a:prstGeom prst="roundRect">
            <a:avLst>
              <a:gd name="adj" fmla="val 10394"/>
            </a:avLst>
          </a:prstGeom>
          <a:noFill/>
          <a:ln w="7620">
            <a:solidFill>
              <a:srgbClr val="FFFFFF">
                <a:alpha val="24000"/>
              </a:srgbClr>
            </a:solidFill>
            <a:prstDash val="solid"/>
          </a:ln>
        </p:spPr>
      </p:sp>
      <p:sp>
        <p:nvSpPr>
          <p:cNvPr id="6" name="Shape 4"/>
          <p:cNvSpPr/>
          <p:nvPr/>
        </p:nvSpPr>
        <p:spPr>
          <a:xfrm>
            <a:off x="845344" y="3755588"/>
            <a:ext cx="12939713" cy="601504"/>
          </a:xfrm>
          <a:prstGeom prst="rect">
            <a:avLst/>
          </a:prstGeom>
          <a:solidFill>
            <a:srgbClr val="FFFFFF">
              <a:alpha val="4000"/>
            </a:srgbClr>
          </a:solidFill>
          <a:ln/>
        </p:spPr>
      </p:sp>
      <p:sp>
        <p:nvSpPr>
          <p:cNvPr id="7" name="Text 5"/>
          <p:cNvSpPr/>
          <p:nvPr/>
        </p:nvSpPr>
        <p:spPr>
          <a:xfrm>
            <a:off x="1054894" y="3888819"/>
            <a:ext cx="2812256" cy="335042"/>
          </a:xfrm>
          <a:prstGeom prst="rect">
            <a:avLst/>
          </a:prstGeom>
          <a:noFill/>
          <a:ln/>
        </p:spPr>
        <p:txBody>
          <a:bodyPr wrap="none" lIns="0" tIns="0" rIns="0" bIns="0" rtlCol="0" anchor="t"/>
          <a:lstStyle/>
          <a:p>
            <a:pPr algn="l" indent="0" marL="0">
              <a:lnSpc>
                <a:spcPts val="2600"/>
              </a:lnSpc>
              <a:buNone/>
            </a:pPr>
            <a:r>
              <a:rPr lang="en-US" sz="1600" b="1" dirty="0">
                <a:solidFill>
                  <a:srgbClr val="FFFFFF"/>
                </a:solidFill>
                <a:latin typeface="PT Sans" pitchFamily="34" charset="0"/>
                <a:ea typeface="PT Sans" pitchFamily="34" charset="-122"/>
                <a:cs typeface="PT Sans" pitchFamily="34" charset="-120"/>
              </a:rPr>
              <a:t>Feature</a:t>
            </a:r>
            <a:endParaRPr lang="en-US" sz="1600" dirty="0"/>
          </a:p>
        </p:txBody>
      </p:sp>
      <p:sp>
        <p:nvSpPr>
          <p:cNvPr id="8" name="Text 6"/>
          <p:cNvSpPr/>
          <p:nvPr/>
        </p:nvSpPr>
        <p:spPr>
          <a:xfrm>
            <a:off x="4293632" y="3888819"/>
            <a:ext cx="4361140" cy="335042"/>
          </a:xfrm>
          <a:prstGeom prst="rect">
            <a:avLst/>
          </a:prstGeom>
          <a:noFill/>
          <a:ln/>
        </p:spPr>
        <p:txBody>
          <a:bodyPr wrap="none" lIns="0" tIns="0" rIns="0" bIns="0" rtlCol="0" anchor="t"/>
          <a:lstStyle/>
          <a:p>
            <a:pPr algn="l" indent="0" marL="0">
              <a:lnSpc>
                <a:spcPts val="2600"/>
              </a:lnSpc>
              <a:buNone/>
            </a:pPr>
            <a:r>
              <a:rPr lang="en-US" sz="1600" b="1" dirty="0">
                <a:solidFill>
                  <a:srgbClr val="FFFFFF"/>
                </a:solidFill>
                <a:latin typeface="PT Sans" pitchFamily="34" charset="0"/>
                <a:ea typeface="PT Sans" pitchFamily="34" charset="-122"/>
                <a:cs typeface="PT Sans" pitchFamily="34" charset="-120"/>
              </a:rPr>
              <a:t>Traditional Automation / RPA</a:t>
            </a:r>
            <a:endParaRPr lang="en-US" sz="1600" dirty="0"/>
          </a:p>
        </p:txBody>
      </p:sp>
      <p:sp>
        <p:nvSpPr>
          <p:cNvPr id="9" name="Text 7"/>
          <p:cNvSpPr/>
          <p:nvPr/>
        </p:nvSpPr>
        <p:spPr>
          <a:xfrm>
            <a:off x="9081254" y="3888819"/>
            <a:ext cx="4494371" cy="335042"/>
          </a:xfrm>
          <a:prstGeom prst="rect">
            <a:avLst/>
          </a:prstGeom>
          <a:noFill/>
          <a:ln/>
        </p:spPr>
        <p:txBody>
          <a:bodyPr wrap="none" lIns="0" tIns="0" rIns="0" bIns="0" rtlCol="0" anchor="t"/>
          <a:lstStyle/>
          <a:p>
            <a:pPr algn="l" indent="0" marL="0">
              <a:lnSpc>
                <a:spcPts val="2600"/>
              </a:lnSpc>
              <a:buNone/>
            </a:pPr>
            <a:r>
              <a:rPr lang="en-US" sz="1600" b="1" dirty="0">
                <a:solidFill>
                  <a:srgbClr val="FFFFFF"/>
                </a:solidFill>
                <a:latin typeface="PT Sans" pitchFamily="34" charset="0"/>
                <a:ea typeface="PT Sans" pitchFamily="34" charset="-122"/>
                <a:cs typeface="PT Sans" pitchFamily="34" charset="-120"/>
              </a:rPr>
              <a:t>AI Agent</a:t>
            </a:r>
            <a:endParaRPr lang="en-US" sz="1600" dirty="0"/>
          </a:p>
        </p:txBody>
      </p:sp>
      <p:sp>
        <p:nvSpPr>
          <p:cNvPr id="10" name="Shape 8"/>
          <p:cNvSpPr/>
          <p:nvPr/>
        </p:nvSpPr>
        <p:spPr>
          <a:xfrm>
            <a:off x="845344" y="4357092"/>
            <a:ext cx="12939713" cy="601504"/>
          </a:xfrm>
          <a:prstGeom prst="rect">
            <a:avLst/>
          </a:prstGeom>
          <a:solidFill>
            <a:srgbClr val="000000">
              <a:alpha val="4000"/>
            </a:srgbClr>
          </a:solidFill>
          <a:ln/>
        </p:spPr>
      </p:sp>
      <p:sp>
        <p:nvSpPr>
          <p:cNvPr id="11" name="Text 9"/>
          <p:cNvSpPr/>
          <p:nvPr/>
        </p:nvSpPr>
        <p:spPr>
          <a:xfrm>
            <a:off x="1054894" y="4490323"/>
            <a:ext cx="2812256" cy="335042"/>
          </a:xfrm>
          <a:prstGeom prst="rect">
            <a:avLst/>
          </a:prstGeom>
          <a:noFill/>
          <a:ln/>
        </p:spPr>
        <p:txBody>
          <a:bodyPr wrap="none" lIns="0" tIns="0" rIns="0" bIns="0" rtlCol="0" anchor="t"/>
          <a:lstStyle/>
          <a:p>
            <a:pPr algn="l" indent="0" marL="0">
              <a:lnSpc>
                <a:spcPts val="2600"/>
              </a:lnSpc>
              <a:buNone/>
            </a:pPr>
            <a:r>
              <a:rPr lang="en-US" sz="1600" b="1" dirty="0">
                <a:solidFill>
                  <a:srgbClr val="FFFFFF"/>
                </a:solidFill>
                <a:latin typeface="PT Sans" pitchFamily="34" charset="0"/>
                <a:ea typeface="PT Sans" pitchFamily="34" charset="-122"/>
                <a:cs typeface="PT Sans" pitchFamily="34" charset="-120"/>
              </a:rPr>
              <a:t>Input</a:t>
            </a:r>
            <a:endParaRPr lang="en-US" sz="1600" dirty="0"/>
          </a:p>
        </p:txBody>
      </p:sp>
      <p:sp>
        <p:nvSpPr>
          <p:cNvPr id="12" name="Text 10"/>
          <p:cNvSpPr/>
          <p:nvPr/>
        </p:nvSpPr>
        <p:spPr>
          <a:xfrm>
            <a:off x="4293632" y="4490323"/>
            <a:ext cx="4361140"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Precise Instructions ("Click button A")</a:t>
            </a:r>
            <a:endParaRPr lang="en-US" sz="1600" dirty="0"/>
          </a:p>
        </p:txBody>
      </p:sp>
      <p:sp>
        <p:nvSpPr>
          <p:cNvPr id="13" name="Text 11"/>
          <p:cNvSpPr/>
          <p:nvPr/>
        </p:nvSpPr>
        <p:spPr>
          <a:xfrm>
            <a:off x="9081254" y="4490323"/>
            <a:ext cx="4494371"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High-level Intent ("Help this customer")</a:t>
            </a:r>
            <a:endParaRPr lang="en-US" sz="1600" dirty="0"/>
          </a:p>
        </p:txBody>
      </p:sp>
      <p:sp>
        <p:nvSpPr>
          <p:cNvPr id="14" name="Shape 12"/>
          <p:cNvSpPr/>
          <p:nvPr/>
        </p:nvSpPr>
        <p:spPr>
          <a:xfrm>
            <a:off x="845344" y="4958596"/>
            <a:ext cx="12939713" cy="601504"/>
          </a:xfrm>
          <a:prstGeom prst="rect">
            <a:avLst/>
          </a:prstGeom>
          <a:solidFill>
            <a:srgbClr val="FFFFFF">
              <a:alpha val="4000"/>
            </a:srgbClr>
          </a:solidFill>
          <a:ln/>
        </p:spPr>
      </p:sp>
      <p:sp>
        <p:nvSpPr>
          <p:cNvPr id="15" name="Text 13"/>
          <p:cNvSpPr/>
          <p:nvPr/>
        </p:nvSpPr>
        <p:spPr>
          <a:xfrm>
            <a:off x="1054894" y="5091827"/>
            <a:ext cx="2812256" cy="335042"/>
          </a:xfrm>
          <a:prstGeom prst="rect">
            <a:avLst/>
          </a:prstGeom>
          <a:noFill/>
          <a:ln/>
        </p:spPr>
        <p:txBody>
          <a:bodyPr wrap="none" lIns="0" tIns="0" rIns="0" bIns="0" rtlCol="0" anchor="t"/>
          <a:lstStyle/>
          <a:p>
            <a:pPr algn="l" indent="0" marL="0">
              <a:lnSpc>
                <a:spcPts val="2600"/>
              </a:lnSpc>
              <a:buNone/>
            </a:pPr>
            <a:r>
              <a:rPr lang="en-US" sz="1600" b="1" dirty="0">
                <a:solidFill>
                  <a:srgbClr val="FFFFFF"/>
                </a:solidFill>
                <a:latin typeface="PT Sans" pitchFamily="34" charset="0"/>
                <a:ea typeface="PT Sans" pitchFamily="34" charset="-122"/>
                <a:cs typeface="PT Sans" pitchFamily="34" charset="-120"/>
              </a:rPr>
              <a:t>The "Brain"</a:t>
            </a:r>
            <a:endParaRPr lang="en-US" sz="1600" dirty="0"/>
          </a:p>
        </p:txBody>
      </p:sp>
      <p:sp>
        <p:nvSpPr>
          <p:cNvPr id="16" name="Text 14"/>
          <p:cNvSpPr/>
          <p:nvPr/>
        </p:nvSpPr>
        <p:spPr>
          <a:xfrm>
            <a:off x="4293632" y="5091827"/>
            <a:ext cx="4361140"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A fixed flowchart created by a human</a:t>
            </a:r>
            <a:endParaRPr lang="en-US" sz="1600" dirty="0"/>
          </a:p>
        </p:txBody>
      </p:sp>
      <p:sp>
        <p:nvSpPr>
          <p:cNvPr id="17" name="Text 15"/>
          <p:cNvSpPr/>
          <p:nvPr/>
        </p:nvSpPr>
        <p:spPr>
          <a:xfrm>
            <a:off x="9081254" y="5091827"/>
            <a:ext cx="4494371"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An LLM that can reason in real-time</a:t>
            </a:r>
            <a:endParaRPr lang="en-US" sz="1600" dirty="0"/>
          </a:p>
        </p:txBody>
      </p:sp>
      <p:sp>
        <p:nvSpPr>
          <p:cNvPr id="18" name="Shape 16"/>
          <p:cNvSpPr/>
          <p:nvPr/>
        </p:nvSpPr>
        <p:spPr>
          <a:xfrm>
            <a:off x="845344" y="5560100"/>
            <a:ext cx="12939713" cy="601504"/>
          </a:xfrm>
          <a:prstGeom prst="rect">
            <a:avLst/>
          </a:prstGeom>
          <a:solidFill>
            <a:srgbClr val="000000">
              <a:alpha val="4000"/>
            </a:srgbClr>
          </a:solidFill>
          <a:ln/>
        </p:spPr>
      </p:sp>
      <p:sp>
        <p:nvSpPr>
          <p:cNvPr id="19" name="Text 17"/>
          <p:cNvSpPr/>
          <p:nvPr/>
        </p:nvSpPr>
        <p:spPr>
          <a:xfrm>
            <a:off x="1054894" y="5693331"/>
            <a:ext cx="2812256" cy="335042"/>
          </a:xfrm>
          <a:prstGeom prst="rect">
            <a:avLst/>
          </a:prstGeom>
          <a:noFill/>
          <a:ln/>
        </p:spPr>
        <p:txBody>
          <a:bodyPr wrap="none" lIns="0" tIns="0" rIns="0" bIns="0" rtlCol="0" anchor="t"/>
          <a:lstStyle/>
          <a:p>
            <a:pPr algn="l" indent="0" marL="0">
              <a:lnSpc>
                <a:spcPts val="2600"/>
              </a:lnSpc>
              <a:buNone/>
            </a:pPr>
            <a:r>
              <a:rPr lang="en-US" sz="1600" b="1" dirty="0">
                <a:solidFill>
                  <a:srgbClr val="FFFFFF"/>
                </a:solidFill>
                <a:latin typeface="PT Sans" pitchFamily="34" charset="0"/>
                <a:ea typeface="PT Sans" pitchFamily="34" charset="-122"/>
                <a:cs typeface="PT Sans" pitchFamily="34" charset="-120"/>
              </a:rPr>
              <a:t>Handling Errors</a:t>
            </a:r>
            <a:endParaRPr lang="en-US" sz="1600" dirty="0"/>
          </a:p>
        </p:txBody>
      </p:sp>
      <p:sp>
        <p:nvSpPr>
          <p:cNvPr id="20" name="Text 18"/>
          <p:cNvSpPr/>
          <p:nvPr/>
        </p:nvSpPr>
        <p:spPr>
          <a:xfrm>
            <a:off x="4293632" y="5693331"/>
            <a:ext cx="4361140"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Crashes and sends an error alert</a:t>
            </a:r>
            <a:endParaRPr lang="en-US" sz="1600" dirty="0"/>
          </a:p>
        </p:txBody>
      </p:sp>
      <p:sp>
        <p:nvSpPr>
          <p:cNvPr id="21" name="Text 19"/>
          <p:cNvSpPr/>
          <p:nvPr/>
        </p:nvSpPr>
        <p:spPr>
          <a:xfrm>
            <a:off x="9081254" y="5693331"/>
            <a:ext cx="4494371"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Self-corrects, retries, or tries a new approach</a:t>
            </a:r>
            <a:endParaRPr lang="en-US" sz="1600" dirty="0"/>
          </a:p>
        </p:txBody>
      </p:sp>
      <p:sp>
        <p:nvSpPr>
          <p:cNvPr id="22" name="Shape 20"/>
          <p:cNvSpPr/>
          <p:nvPr/>
        </p:nvSpPr>
        <p:spPr>
          <a:xfrm>
            <a:off x="845344" y="6161603"/>
            <a:ext cx="12939713" cy="601504"/>
          </a:xfrm>
          <a:prstGeom prst="rect">
            <a:avLst/>
          </a:prstGeom>
          <a:solidFill>
            <a:srgbClr val="FFFFFF">
              <a:alpha val="4000"/>
            </a:srgbClr>
          </a:solidFill>
          <a:ln/>
        </p:spPr>
      </p:sp>
      <p:sp>
        <p:nvSpPr>
          <p:cNvPr id="23" name="Text 21"/>
          <p:cNvSpPr/>
          <p:nvPr/>
        </p:nvSpPr>
        <p:spPr>
          <a:xfrm>
            <a:off x="1054894" y="6294834"/>
            <a:ext cx="2812256" cy="335042"/>
          </a:xfrm>
          <a:prstGeom prst="rect">
            <a:avLst/>
          </a:prstGeom>
          <a:noFill/>
          <a:ln/>
        </p:spPr>
        <p:txBody>
          <a:bodyPr wrap="none" lIns="0" tIns="0" rIns="0" bIns="0" rtlCol="0" anchor="t"/>
          <a:lstStyle/>
          <a:p>
            <a:pPr algn="l" indent="0" marL="0">
              <a:lnSpc>
                <a:spcPts val="2600"/>
              </a:lnSpc>
              <a:buNone/>
            </a:pPr>
            <a:r>
              <a:rPr lang="en-US" sz="1600" b="1" dirty="0">
                <a:solidFill>
                  <a:srgbClr val="FFFFFF"/>
                </a:solidFill>
                <a:latin typeface="PT Sans" pitchFamily="34" charset="0"/>
                <a:ea typeface="PT Sans" pitchFamily="34" charset="-122"/>
                <a:cs typeface="PT Sans" pitchFamily="34" charset="-120"/>
              </a:rPr>
              <a:t>Flexibility</a:t>
            </a:r>
            <a:endParaRPr lang="en-US" sz="1600" dirty="0"/>
          </a:p>
        </p:txBody>
      </p:sp>
      <p:sp>
        <p:nvSpPr>
          <p:cNvPr id="24" name="Text 22"/>
          <p:cNvSpPr/>
          <p:nvPr/>
        </p:nvSpPr>
        <p:spPr>
          <a:xfrm>
            <a:off x="4293632" y="6294834"/>
            <a:ext cx="4361140"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Rigid (Like a train on tracks)</a:t>
            </a:r>
            <a:endParaRPr lang="en-US" sz="1600" dirty="0"/>
          </a:p>
        </p:txBody>
      </p:sp>
      <p:sp>
        <p:nvSpPr>
          <p:cNvPr id="25" name="Text 23"/>
          <p:cNvSpPr/>
          <p:nvPr/>
        </p:nvSpPr>
        <p:spPr>
          <a:xfrm>
            <a:off x="9081254" y="6294834"/>
            <a:ext cx="4494371" cy="335042"/>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Adaptive (Like a self-driving car)</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08553" y="557451"/>
            <a:ext cx="9131260" cy="594479"/>
          </a:xfrm>
          <a:prstGeom prst="rect">
            <a:avLst/>
          </a:prstGeom>
          <a:noFill/>
          <a:ln/>
        </p:spPr>
        <p:txBody>
          <a:bodyPr wrap="none" lIns="0" tIns="0" rIns="0" bIns="0" rtlCol="0" anchor="t"/>
          <a:lstStyle/>
          <a:p>
            <a:pPr algn="l" indent="0" marL="0">
              <a:lnSpc>
                <a:spcPts val="4650"/>
              </a:lnSpc>
              <a:buNone/>
            </a:pPr>
            <a:r>
              <a:rPr lang="en-US" sz="3700" dirty="0">
                <a:solidFill>
                  <a:srgbClr val="FFFFFF"/>
                </a:solidFill>
                <a:latin typeface="Nunito Semi Bold" pitchFamily="34" charset="0"/>
                <a:ea typeface="Nunito Semi Bold" pitchFamily="34" charset="-122"/>
                <a:cs typeface="Nunito Semi Bold" pitchFamily="34" charset="-120"/>
              </a:rPr>
              <a:t>Real World Example: The Invoice Problem</a:t>
            </a:r>
            <a:endParaRPr lang="en-US" sz="3700" dirty="0"/>
          </a:p>
        </p:txBody>
      </p:sp>
      <p:sp>
        <p:nvSpPr>
          <p:cNvPr id="3" name="Text 1"/>
          <p:cNvSpPr/>
          <p:nvPr/>
        </p:nvSpPr>
        <p:spPr>
          <a:xfrm>
            <a:off x="808553" y="1232773"/>
            <a:ext cx="2853928" cy="356711"/>
          </a:xfrm>
          <a:prstGeom prst="rect">
            <a:avLst/>
          </a:prstGeom>
          <a:noFill/>
          <a:ln/>
        </p:spPr>
        <p:txBody>
          <a:bodyPr wrap="none" lIns="0" tIns="0" rIns="0" bIns="0" rtlCol="0" anchor="t"/>
          <a:lstStyle/>
          <a:p>
            <a:pPr algn="l" indent="0" marL="0">
              <a:lnSpc>
                <a:spcPts val="2800"/>
              </a:lnSpc>
              <a:buNone/>
            </a:pPr>
            <a:r>
              <a:rPr lang="en-US" sz="2200" dirty="0">
                <a:solidFill>
                  <a:srgbClr val="FFFFFF"/>
                </a:solidFill>
                <a:latin typeface="Nunito Semi Bold" pitchFamily="34" charset="0"/>
                <a:ea typeface="Nunito Semi Bold" pitchFamily="34" charset="-122"/>
                <a:cs typeface="Nunito Semi Bold" pitchFamily="34" charset="-120"/>
              </a:rPr>
              <a:t>Scenario</a:t>
            </a:r>
            <a:endParaRPr lang="en-US" sz="2200" dirty="0"/>
          </a:p>
        </p:txBody>
      </p:sp>
      <p:sp>
        <p:nvSpPr>
          <p:cNvPr id="4" name="Text 2"/>
          <p:cNvSpPr/>
          <p:nvPr/>
        </p:nvSpPr>
        <p:spPr>
          <a:xfrm>
            <a:off x="808553" y="1892618"/>
            <a:ext cx="13013293" cy="646748"/>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A company receives an invoice via email that needs to be read, validated against a Purchase Order (PO) in database A, and paid in accounting software B.</a:t>
            </a:r>
            <a:endParaRPr lang="en-US" sz="1550" dirty="0"/>
          </a:p>
        </p:txBody>
      </p:sp>
      <p:sp>
        <p:nvSpPr>
          <p:cNvPr id="5" name="Text 3"/>
          <p:cNvSpPr/>
          <p:nvPr/>
        </p:nvSpPr>
        <p:spPr>
          <a:xfrm>
            <a:off x="808553" y="2968823"/>
            <a:ext cx="3433882" cy="297299"/>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The RPA Approach (The Script)</a:t>
            </a:r>
            <a:endParaRPr lang="en-US" sz="1850" dirty="0"/>
          </a:p>
        </p:txBody>
      </p:sp>
      <p:sp>
        <p:nvSpPr>
          <p:cNvPr id="6" name="Text 4"/>
          <p:cNvSpPr/>
          <p:nvPr/>
        </p:nvSpPr>
        <p:spPr>
          <a:xfrm>
            <a:off x="808553" y="3468172"/>
            <a:ext cx="6260068" cy="323374"/>
          </a:xfrm>
          <a:prstGeom prst="rect">
            <a:avLst/>
          </a:prstGeom>
          <a:noFill/>
          <a:ln/>
        </p:spPr>
        <p:txBody>
          <a:bodyPr wrap="none" lIns="0" tIns="0" rIns="0" bIns="0" rtlCol="0" anchor="t"/>
          <a:lstStyle/>
          <a:p>
            <a:pPr algn="l" marL="342900" indent="-342900">
              <a:lnSpc>
                <a:spcPts val="2500"/>
              </a:lnSpc>
              <a:buSzPct val="100000"/>
              <a:buFont typeface="+mj-lt"/>
              <a:buAutoNum type="arabicPeriod" startAt="1"/>
            </a:pPr>
            <a:r>
              <a:rPr lang="en-US" sz="1550" dirty="0">
                <a:solidFill>
                  <a:srgbClr val="FFFFFF"/>
                </a:solidFill>
                <a:latin typeface="PT Sans" pitchFamily="34" charset="0"/>
                <a:ea typeface="PT Sans" pitchFamily="34" charset="-122"/>
                <a:cs typeface="PT Sans" pitchFamily="34" charset="-120"/>
              </a:rPr>
              <a:t>The Bot logs into email</a:t>
            </a:r>
            <a:endParaRPr lang="en-US" sz="1550" dirty="0"/>
          </a:p>
        </p:txBody>
      </p:sp>
      <p:sp>
        <p:nvSpPr>
          <p:cNvPr id="7" name="Text 5"/>
          <p:cNvSpPr/>
          <p:nvPr/>
        </p:nvSpPr>
        <p:spPr>
          <a:xfrm>
            <a:off x="808553" y="3862268"/>
            <a:ext cx="6260068" cy="323374"/>
          </a:xfrm>
          <a:prstGeom prst="rect">
            <a:avLst/>
          </a:prstGeom>
          <a:noFill/>
          <a:ln/>
        </p:spPr>
        <p:txBody>
          <a:bodyPr wrap="none" lIns="0" tIns="0" rIns="0" bIns="0" rtlCol="0" anchor="t"/>
          <a:lstStyle/>
          <a:p>
            <a:pPr algn="l" marL="342900" indent="-342900">
              <a:lnSpc>
                <a:spcPts val="2500"/>
              </a:lnSpc>
              <a:buSzPct val="100000"/>
              <a:buFont typeface="+mj-lt"/>
              <a:buAutoNum type="arabicPeriod" startAt="2"/>
            </a:pPr>
            <a:r>
              <a:rPr lang="en-US" sz="1550" dirty="0">
                <a:solidFill>
                  <a:srgbClr val="FFFFFF"/>
                </a:solidFill>
                <a:latin typeface="PT Sans" pitchFamily="34" charset="0"/>
                <a:ea typeface="PT Sans" pitchFamily="34" charset="-122"/>
                <a:cs typeface="PT Sans" pitchFamily="34" charset="-120"/>
              </a:rPr>
              <a:t>Looks for attachment named "invoice.pdf"</a:t>
            </a:r>
            <a:endParaRPr lang="en-US" sz="1550" dirty="0"/>
          </a:p>
        </p:txBody>
      </p:sp>
      <p:sp>
        <p:nvSpPr>
          <p:cNvPr id="8" name="Text 6"/>
          <p:cNvSpPr/>
          <p:nvPr/>
        </p:nvSpPr>
        <p:spPr>
          <a:xfrm>
            <a:off x="808553" y="4256365"/>
            <a:ext cx="6260068" cy="646748"/>
          </a:xfrm>
          <a:prstGeom prst="rect">
            <a:avLst/>
          </a:prstGeom>
          <a:noFill/>
          <a:ln/>
        </p:spPr>
        <p:txBody>
          <a:bodyPr wrap="square" lIns="0" tIns="0" rIns="0" bIns="0" rtlCol="0" anchor="t"/>
          <a:lstStyle/>
          <a:p>
            <a:pPr algn="l" marL="342900" indent="-342900">
              <a:lnSpc>
                <a:spcPts val="2500"/>
              </a:lnSpc>
              <a:buSzPct val="100000"/>
              <a:buFont typeface="+mj-lt"/>
              <a:buAutoNum type="arabicPeriod" startAt="3"/>
            </a:pPr>
            <a:r>
              <a:rPr lang="en-US" sz="1550" dirty="0">
                <a:solidFill>
                  <a:srgbClr val="FFFFFF"/>
                </a:solidFill>
                <a:latin typeface="PT Sans" pitchFamily="34" charset="0"/>
                <a:ea typeface="PT Sans" pitchFamily="34" charset="-122"/>
                <a:cs typeface="PT Sans" pitchFamily="34" charset="-120"/>
              </a:rPr>
              <a:t>Opens PDF, scrapes text from exact location X,Y for the "Total Amount"</a:t>
            </a:r>
            <a:endParaRPr lang="en-US" sz="1550" dirty="0"/>
          </a:p>
        </p:txBody>
      </p:sp>
      <p:sp>
        <p:nvSpPr>
          <p:cNvPr id="9" name="Text 7"/>
          <p:cNvSpPr/>
          <p:nvPr/>
        </p:nvSpPr>
        <p:spPr>
          <a:xfrm>
            <a:off x="808553" y="4973836"/>
            <a:ext cx="6260068" cy="323374"/>
          </a:xfrm>
          <a:prstGeom prst="rect">
            <a:avLst/>
          </a:prstGeom>
          <a:noFill/>
          <a:ln/>
        </p:spPr>
        <p:txBody>
          <a:bodyPr wrap="none" lIns="0" tIns="0" rIns="0" bIns="0" rtlCol="0" anchor="t"/>
          <a:lstStyle/>
          <a:p>
            <a:pPr algn="l" marL="342900" indent="-342900">
              <a:lnSpc>
                <a:spcPts val="2500"/>
              </a:lnSpc>
              <a:buSzPct val="100000"/>
              <a:buFont typeface="+mj-lt"/>
              <a:buAutoNum type="arabicPeriod" startAt="4"/>
            </a:pPr>
            <a:r>
              <a:rPr lang="en-US" sz="1550" dirty="0">
                <a:solidFill>
                  <a:srgbClr val="FFFFFF"/>
                </a:solidFill>
                <a:latin typeface="PT Sans" pitchFamily="34" charset="0"/>
                <a:ea typeface="PT Sans" pitchFamily="34" charset="-122"/>
                <a:cs typeface="PT Sans" pitchFamily="34" charset="-120"/>
              </a:rPr>
              <a:t>Logs into Database A, pastes amount, clicks "match"</a:t>
            </a:r>
            <a:endParaRPr lang="en-US" sz="1550" dirty="0"/>
          </a:p>
        </p:txBody>
      </p:sp>
      <p:sp>
        <p:nvSpPr>
          <p:cNvPr id="10" name="Text 8"/>
          <p:cNvSpPr/>
          <p:nvPr/>
        </p:nvSpPr>
        <p:spPr>
          <a:xfrm>
            <a:off x="808553" y="5367933"/>
            <a:ext cx="6260068" cy="323374"/>
          </a:xfrm>
          <a:prstGeom prst="rect">
            <a:avLst/>
          </a:prstGeom>
          <a:noFill/>
          <a:ln/>
        </p:spPr>
        <p:txBody>
          <a:bodyPr wrap="none" lIns="0" tIns="0" rIns="0" bIns="0" rtlCol="0" anchor="t"/>
          <a:lstStyle/>
          <a:p>
            <a:pPr algn="l" marL="342900" indent="-342900">
              <a:lnSpc>
                <a:spcPts val="2500"/>
              </a:lnSpc>
              <a:buSzPct val="100000"/>
              <a:buFont typeface="+mj-lt"/>
              <a:buAutoNum type="arabicPeriod" startAt="5"/>
            </a:pPr>
            <a:r>
              <a:rPr lang="en-US" sz="1550" dirty="0">
                <a:solidFill>
                  <a:srgbClr val="FFFFFF"/>
                </a:solidFill>
                <a:latin typeface="PT Sans" pitchFamily="34" charset="0"/>
                <a:ea typeface="PT Sans" pitchFamily="34" charset="-122"/>
                <a:cs typeface="PT Sans" pitchFamily="34" charset="-120"/>
              </a:rPr>
              <a:t>If match confirms, logs into Software B and clicks "Pay"</a:t>
            </a:r>
            <a:endParaRPr lang="en-US" sz="1550" dirty="0"/>
          </a:p>
        </p:txBody>
      </p:sp>
      <p:sp>
        <p:nvSpPr>
          <p:cNvPr id="11" name="Text 9"/>
          <p:cNvSpPr/>
          <p:nvPr/>
        </p:nvSpPr>
        <p:spPr>
          <a:xfrm>
            <a:off x="808553" y="5873234"/>
            <a:ext cx="6260068" cy="646748"/>
          </a:xfrm>
          <a:prstGeom prst="rect">
            <a:avLst/>
          </a:prstGeom>
          <a:noFill/>
          <a:ln/>
        </p:spPr>
        <p:txBody>
          <a:bodyPr wrap="square" lIns="0" tIns="0" rIns="0" bIns="0" rtlCol="0" anchor="t"/>
          <a:lstStyle/>
          <a:p>
            <a:pPr algn="l" indent="0" marL="0">
              <a:lnSpc>
                <a:spcPts val="2500"/>
              </a:lnSpc>
              <a:buNone/>
            </a:pPr>
            <a:r>
              <a:rPr lang="en-US" sz="1550" b="1" dirty="0">
                <a:solidFill>
                  <a:srgbClr val="D7425E"/>
                </a:solidFill>
                <a:latin typeface="PT Sans" pitchFamily="34" charset="0"/>
                <a:ea typeface="PT Sans" pitchFamily="34" charset="-122"/>
                <a:cs typeface="PT Sans" pitchFamily="34" charset="-120"/>
              </a:rPr>
              <a:t>FAILURE POINT:</a:t>
            </a:r>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 The vendor changed their invoice template, moving the "Total Amount" box one inch to the left. The RPA bot fails.</a:t>
            </a:r>
            <a:endParaRPr lang="en-US" sz="1550" dirty="0"/>
          </a:p>
        </p:txBody>
      </p:sp>
      <p:sp>
        <p:nvSpPr>
          <p:cNvPr id="12" name="Text 10"/>
          <p:cNvSpPr/>
          <p:nvPr/>
        </p:nvSpPr>
        <p:spPr>
          <a:xfrm>
            <a:off x="7569398" y="2968823"/>
            <a:ext cx="4415671" cy="297299"/>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The AI Agent Approach (The Reasoning)</a:t>
            </a:r>
            <a:endParaRPr lang="en-US" sz="1850" dirty="0"/>
          </a:p>
        </p:txBody>
      </p:sp>
      <p:sp>
        <p:nvSpPr>
          <p:cNvPr id="13" name="Text 11"/>
          <p:cNvSpPr/>
          <p:nvPr/>
        </p:nvSpPr>
        <p:spPr>
          <a:xfrm>
            <a:off x="7569398" y="3468172"/>
            <a:ext cx="6260068" cy="323374"/>
          </a:xfrm>
          <a:prstGeom prst="rect">
            <a:avLst/>
          </a:prstGeom>
          <a:noFill/>
          <a:ln/>
        </p:spPr>
        <p:txBody>
          <a:bodyPr wrap="none" lIns="0" tIns="0" rIns="0" bIns="0" rtlCol="0" anchor="t"/>
          <a:lstStyle/>
          <a:p>
            <a:pPr algn="l" marL="342900" indent="-342900">
              <a:lnSpc>
                <a:spcPts val="2500"/>
              </a:lnSpc>
              <a:buSzPct val="100000"/>
              <a:buFont typeface="+mj-lt"/>
              <a:buAutoNum type="arabicPeriod" startAt="1"/>
            </a:pPr>
            <a:r>
              <a:rPr lang="en-US" sz="1550" dirty="0">
                <a:solidFill>
                  <a:srgbClr val="FFFFFF"/>
                </a:solidFill>
                <a:latin typeface="PT Sans" pitchFamily="34" charset="0"/>
                <a:ea typeface="PT Sans" pitchFamily="34" charset="-122"/>
                <a:cs typeface="PT Sans" pitchFamily="34" charset="-120"/>
              </a:rPr>
              <a:t>The Agent is given the goal: "Process incoming invoices"</a:t>
            </a:r>
            <a:endParaRPr lang="en-US" sz="1550" dirty="0"/>
          </a:p>
        </p:txBody>
      </p:sp>
      <p:sp>
        <p:nvSpPr>
          <p:cNvPr id="14" name="Text 12"/>
          <p:cNvSpPr/>
          <p:nvPr/>
        </p:nvSpPr>
        <p:spPr>
          <a:xfrm>
            <a:off x="7569398" y="3862268"/>
            <a:ext cx="6260068" cy="323374"/>
          </a:xfrm>
          <a:prstGeom prst="rect">
            <a:avLst/>
          </a:prstGeom>
          <a:noFill/>
          <a:ln/>
        </p:spPr>
        <p:txBody>
          <a:bodyPr wrap="none" lIns="0" tIns="0" rIns="0" bIns="0" rtlCol="0" anchor="t"/>
          <a:lstStyle/>
          <a:p>
            <a:pPr algn="l" marL="342900" indent="-342900">
              <a:lnSpc>
                <a:spcPts val="2500"/>
              </a:lnSpc>
              <a:buSzPct val="100000"/>
              <a:buFont typeface="+mj-lt"/>
              <a:buAutoNum type="arabicPeriod" startAt="2"/>
            </a:pPr>
            <a:r>
              <a:rPr lang="en-US" sz="1550" dirty="0">
                <a:solidFill>
                  <a:srgbClr val="FFFFFF"/>
                </a:solidFill>
                <a:latin typeface="PT Sans" pitchFamily="34" charset="0"/>
                <a:ea typeface="PT Sans" pitchFamily="34" charset="-122"/>
                <a:cs typeface="PT Sans" pitchFamily="34" charset="-120"/>
              </a:rPr>
              <a:t>It reads the email and "sees" an attachment</a:t>
            </a:r>
            <a:endParaRPr lang="en-US" sz="1550" dirty="0"/>
          </a:p>
        </p:txBody>
      </p:sp>
      <p:sp>
        <p:nvSpPr>
          <p:cNvPr id="15" name="Text 13"/>
          <p:cNvSpPr/>
          <p:nvPr/>
        </p:nvSpPr>
        <p:spPr>
          <a:xfrm>
            <a:off x="7569398" y="4256365"/>
            <a:ext cx="6260068" cy="646748"/>
          </a:xfrm>
          <a:prstGeom prst="rect">
            <a:avLst/>
          </a:prstGeom>
          <a:noFill/>
          <a:ln/>
        </p:spPr>
        <p:txBody>
          <a:bodyPr wrap="square" lIns="0" tIns="0" rIns="0" bIns="0" rtlCol="0" anchor="t"/>
          <a:lstStyle/>
          <a:p>
            <a:pPr algn="l" marL="342900" indent="-342900">
              <a:lnSpc>
                <a:spcPts val="2500"/>
              </a:lnSpc>
              <a:buSzPct val="100000"/>
              <a:buFont typeface="+mj-lt"/>
              <a:buAutoNum type="arabicPeriod" startAt="3"/>
            </a:pPr>
            <a:r>
              <a:rPr lang="en-US" sz="1550" dirty="0">
                <a:solidFill>
                  <a:srgbClr val="FFFFFF"/>
                </a:solidFill>
                <a:latin typeface="PT Sans" pitchFamily="34" charset="0"/>
                <a:ea typeface="PT Sans" pitchFamily="34" charset="-122"/>
                <a:cs typeface="PT Sans" pitchFamily="34" charset="-120"/>
              </a:rPr>
              <a:t>It uses its "brain" (LLM) to read the PDF, regardless of layout, and identifies the total amount and vendor name based on context</a:t>
            </a:r>
            <a:endParaRPr lang="en-US" sz="1550" dirty="0"/>
          </a:p>
        </p:txBody>
      </p:sp>
      <p:sp>
        <p:nvSpPr>
          <p:cNvPr id="16" name="Text 14"/>
          <p:cNvSpPr/>
          <p:nvPr/>
        </p:nvSpPr>
        <p:spPr>
          <a:xfrm>
            <a:off x="7569398" y="4973836"/>
            <a:ext cx="6260068" cy="646748"/>
          </a:xfrm>
          <a:prstGeom prst="rect">
            <a:avLst/>
          </a:prstGeom>
          <a:noFill/>
          <a:ln/>
        </p:spPr>
        <p:txBody>
          <a:bodyPr wrap="square" lIns="0" tIns="0" rIns="0" bIns="0" rtlCol="0" anchor="t"/>
          <a:lstStyle/>
          <a:p>
            <a:pPr algn="l" marL="342900" indent="-342900">
              <a:lnSpc>
                <a:spcPts val="2500"/>
              </a:lnSpc>
              <a:buSzPct val="100000"/>
              <a:buFont typeface="+mj-lt"/>
              <a:buAutoNum type="arabicPeriod" startAt="4"/>
            </a:pPr>
            <a:r>
              <a:rPr lang="en-US" sz="1550" dirty="0">
                <a:solidFill>
                  <a:srgbClr val="FFFFFF"/>
                </a:solidFill>
                <a:latin typeface="PT Sans" pitchFamily="34" charset="0"/>
                <a:ea typeface="PT Sans" pitchFamily="34" charset="-122"/>
                <a:cs typeface="PT Sans" pitchFamily="34" charset="-120"/>
              </a:rPr>
              <a:t>It decides it needs to check the PO database and uses a "database tool" to search</a:t>
            </a:r>
            <a:endParaRPr lang="en-US" sz="1550" dirty="0"/>
          </a:p>
        </p:txBody>
      </p:sp>
      <p:sp>
        <p:nvSpPr>
          <p:cNvPr id="17" name="Text 15"/>
          <p:cNvSpPr/>
          <p:nvPr/>
        </p:nvSpPr>
        <p:spPr>
          <a:xfrm>
            <a:off x="7569398" y="5691307"/>
            <a:ext cx="6260068" cy="323374"/>
          </a:xfrm>
          <a:prstGeom prst="rect">
            <a:avLst/>
          </a:prstGeom>
          <a:noFill/>
          <a:ln/>
        </p:spPr>
        <p:txBody>
          <a:bodyPr wrap="none" lIns="0" tIns="0" rIns="0" bIns="0" rtlCol="0" anchor="t"/>
          <a:lstStyle/>
          <a:p>
            <a:pPr algn="l" marL="342900" indent="-342900">
              <a:lnSpc>
                <a:spcPts val="2500"/>
              </a:lnSpc>
              <a:buSzPct val="100000"/>
              <a:buFont typeface="+mj-lt"/>
              <a:buAutoNum type="arabicPeriod" startAt="5"/>
            </a:pPr>
            <a:r>
              <a:rPr lang="en-US" sz="1550" dirty="0">
                <a:solidFill>
                  <a:srgbClr val="FFFFFF"/>
                </a:solidFill>
                <a:latin typeface="PT Sans" pitchFamily="34" charset="0"/>
                <a:ea typeface="PT Sans" pitchFamily="34" charset="-122"/>
                <a:cs typeface="PT Sans" pitchFamily="34" charset="-120"/>
              </a:rPr>
              <a:t>It compares the data. If it matches, it uses its "payment tool"</a:t>
            </a:r>
            <a:endParaRPr lang="en-US" sz="1550" dirty="0"/>
          </a:p>
        </p:txBody>
      </p:sp>
      <p:sp>
        <p:nvSpPr>
          <p:cNvPr id="18" name="Text 16"/>
          <p:cNvSpPr/>
          <p:nvPr/>
        </p:nvSpPr>
        <p:spPr>
          <a:xfrm>
            <a:off x="7569398" y="6196608"/>
            <a:ext cx="6260068" cy="1293495"/>
          </a:xfrm>
          <a:prstGeom prst="rect">
            <a:avLst/>
          </a:prstGeom>
          <a:noFill/>
          <a:ln/>
        </p:spPr>
        <p:txBody>
          <a:bodyPr wrap="square" lIns="0" tIns="0" rIns="0" bIns="0" rtlCol="0" anchor="t"/>
          <a:lstStyle/>
          <a:p>
            <a:pPr algn="l" indent="0" marL="0">
              <a:lnSpc>
                <a:spcPts val="2500"/>
              </a:lnSpc>
              <a:buNone/>
            </a:pPr>
            <a:r>
              <a:rPr lang="en-US" sz="1550" b="1" dirty="0">
                <a:solidFill>
                  <a:srgbClr val="59ABA9"/>
                </a:solidFill>
                <a:latin typeface="PT Sans" pitchFamily="34" charset="0"/>
                <a:ea typeface="PT Sans" pitchFamily="34" charset="-122"/>
                <a:cs typeface="PT Sans" pitchFamily="34" charset="-120"/>
              </a:rPr>
              <a:t>ADAPTATION:</a:t>
            </a:r>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 If the vendor changed the layout, the agent still understands it's an invoice and finds the total. If the PO doesn't match perfectly, the Agent might draft an email back to the vendor asking for clarification before paying.</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91822"/>
            <a:ext cx="6748820"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The Invoice Example in Action</a:t>
            </a:r>
            <a:endParaRPr lang="en-US" sz="3850" dirty="0"/>
          </a:p>
        </p:txBody>
      </p:sp>
      <p:sp>
        <p:nvSpPr>
          <p:cNvPr id="4" name="Text 1"/>
          <p:cNvSpPr/>
          <p:nvPr/>
        </p:nvSpPr>
        <p:spPr>
          <a:xfrm>
            <a:off x="6324124" y="3121819"/>
            <a:ext cx="7468553" cy="2010251"/>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This concrete example illustrates the fundamental difference between scripted automation and intelligent agents. The RPA approach is faster when everything goes according to plan, but it's fragile and requires human intervention when anything changes. The AI agent approach is more resilient, adapting to variations and making contextual decisions that would otherwise require a human in the loop.</a:t>
            </a:r>
            <a:endParaRPr lang="en-US" sz="1600" dirty="0"/>
          </a:p>
        </p:txBody>
      </p:sp>
      <p:sp>
        <p:nvSpPr>
          <p:cNvPr id="5" name="Text 2"/>
          <p:cNvSpPr/>
          <p:nvPr/>
        </p:nvSpPr>
        <p:spPr>
          <a:xfrm>
            <a:off x="6324124" y="5367695"/>
            <a:ext cx="7468553" cy="670084"/>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This adaptability is what makes AI agents transformative for business processes that involve variability, ambiguity, or frequent changes.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4025" y="995243"/>
            <a:ext cx="4850368" cy="569119"/>
          </a:xfrm>
          <a:prstGeom prst="rect">
            <a:avLst/>
          </a:prstGeom>
          <a:noFill/>
          <a:ln/>
        </p:spPr>
        <p:txBody>
          <a:bodyPr wrap="none" lIns="0" tIns="0" rIns="0" bIns="0" rtlCol="0" anchor="t"/>
          <a:lstStyle/>
          <a:p>
            <a:pPr algn="l" indent="0" marL="0">
              <a:lnSpc>
                <a:spcPts val="4450"/>
              </a:lnSpc>
              <a:buNone/>
            </a:pPr>
            <a:r>
              <a:rPr lang="en-US" sz="3550" dirty="0">
                <a:solidFill>
                  <a:srgbClr val="FFFFFF"/>
                </a:solidFill>
                <a:latin typeface="Nunito Semi Bold" pitchFamily="34" charset="0"/>
                <a:ea typeface="Nunito Semi Bold" pitchFamily="34" charset="-122"/>
                <a:cs typeface="Nunito Semi Bold" pitchFamily="34" charset="-120"/>
              </a:rPr>
              <a:t>The Takeaway Analogy</a:t>
            </a:r>
            <a:endParaRPr lang="en-US" sz="3550" dirty="0"/>
          </a:p>
        </p:txBody>
      </p:sp>
      <p:sp>
        <p:nvSpPr>
          <p:cNvPr id="4" name="Text 1"/>
          <p:cNvSpPr/>
          <p:nvPr/>
        </p:nvSpPr>
        <p:spPr>
          <a:xfrm>
            <a:off x="774025" y="1641753"/>
            <a:ext cx="3532942" cy="341471"/>
          </a:xfrm>
          <a:prstGeom prst="rect">
            <a:avLst/>
          </a:prstGeom>
          <a:noFill/>
          <a:ln/>
        </p:spPr>
        <p:txBody>
          <a:bodyPr wrap="none" lIns="0" tIns="0" rIns="0" bIns="0" rtlCol="0" anchor="t"/>
          <a:lstStyle/>
          <a:p>
            <a:pPr algn="l"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Think About Cooking Dinner</a:t>
            </a:r>
            <a:endParaRPr lang="en-US" sz="2150" dirty="0"/>
          </a:p>
        </p:txBody>
      </p:sp>
      <p:pic>
        <p:nvPicPr>
          <p:cNvPr id="5" name="Image 1" descr="preencoded.png">    </p:cNvPr>
          <p:cNvPicPr>
            <a:picLocks noChangeAspect="1"/>
          </p:cNvPicPr>
          <p:nvPr/>
        </p:nvPicPr>
        <p:blipFill>
          <a:blip r:embed="rId2"/>
          <a:stretch>
            <a:fillRect/>
          </a:stretch>
        </p:blipFill>
        <p:spPr>
          <a:xfrm>
            <a:off x="774025" y="2273379"/>
            <a:ext cx="967502" cy="1948458"/>
          </a:xfrm>
          <a:prstGeom prst="rect">
            <a:avLst/>
          </a:prstGeom>
        </p:spPr>
      </p:pic>
      <p:sp>
        <p:nvSpPr>
          <p:cNvPr id="6" name="Text 2"/>
          <p:cNvSpPr/>
          <p:nvPr/>
        </p:nvSpPr>
        <p:spPr>
          <a:xfrm>
            <a:off x="1935004" y="2466856"/>
            <a:ext cx="2276594" cy="284559"/>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Automation/RPA</a:t>
            </a:r>
            <a:endParaRPr lang="en-US" sz="1750" dirty="0"/>
          </a:p>
        </p:txBody>
      </p:sp>
      <p:sp>
        <p:nvSpPr>
          <p:cNvPr id="7" name="Text 3"/>
          <p:cNvSpPr/>
          <p:nvPr/>
        </p:nvSpPr>
        <p:spPr>
          <a:xfrm>
            <a:off x="1935004" y="2867501"/>
            <a:ext cx="6434971" cy="309563"/>
          </a:xfrm>
          <a:prstGeom prst="rect">
            <a:avLst/>
          </a:prstGeom>
          <a:noFill/>
          <a:ln/>
        </p:spPr>
        <p:txBody>
          <a:bodyPr wrap="none" lIns="0" tIns="0" rIns="0" bIns="0" rtlCol="0" anchor="t"/>
          <a:lstStyle/>
          <a:p>
            <a:pPr algn="l" indent="0" marL="0">
              <a:lnSpc>
                <a:spcPts val="2400"/>
              </a:lnSpc>
              <a:buNone/>
            </a:pPr>
            <a:r>
              <a:rPr lang="en-US" sz="1500" b="1" dirty="0">
                <a:solidFill>
                  <a:srgbClr val="FFFFFF"/>
                </a:solidFill>
                <a:latin typeface="PT Sans" pitchFamily="34" charset="0"/>
                <a:ea typeface="PT Sans" pitchFamily="34" charset="-122"/>
                <a:cs typeface="PT Sans" pitchFamily="34" charset="-120"/>
              </a:rPr>
              <a:t>Following a precise recipe card</a:t>
            </a:r>
            <a:endParaRPr lang="en-US" sz="1500" dirty="0"/>
          </a:p>
        </p:txBody>
      </p:sp>
      <p:sp>
        <p:nvSpPr>
          <p:cNvPr id="8" name="Text 4"/>
          <p:cNvSpPr/>
          <p:nvPr/>
        </p:nvSpPr>
        <p:spPr>
          <a:xfrm>
            <a:off x="1935004" y="3293150"/>
            <a:ext cx="6434971" cy="309563"/>
          </a:xfrm>
          <a:prstGeom prst="rect">
            <a:avLst/>
          </a:prstGeom>
          <a:noFill/>
          <a:ln/>
        </p:spPr>
        <p:txBody>
          <a:bodyPr wrap="none" lIns="0" tIns="0" rIns="0" bIns="0" rtlCol="0" anchor="t"/>
          <a:lstStyle/>
          <a:p>
            <a:pPr algn="l" indent="0" marL="0">
              <a:lnSpc>
                <a:spcPts val="2400"/>
              </a:lnSpc>
              <a:buNone/>
            </a:pPr>
            <a:r>
              <a:rPr lang="en-US" sz="1500" dirty="0">
                <a:solidFill>
                  <a:srgbClr val="FFFFFF"/>
                </a:solidFill>
                <a:latin typeface="PT Sans" pitchFamily="34" charset="0"/>
                <a:ea typeface="PT Sans" pitchFamily="34" charset="-122"/>
                <a:cs typeface="PT Sans" pitchFamily="34" charset="-120"/>
              </a:rPr>
              <a:t>"Add 1 teaspoon of salt. Stir 10 times."</a:t>
            </a:r>
            <a:endParaRPr lang="en-US" sz="1500" dirty="0"/>
          </a:p>
        </p:txBody>
      </p:sp>
      <p:sp>
        <p:nvSpPr>
          <p:cNvPr id="9" name="Text 5"/>
          <p:cNvSpPr/>
          <p:nvPr/>
        </p:nvSpPr>
        <p:spPr>
          <a:xfrm>
            <a:off x="1935004" y="3718798"/>
            <a:ext cx="6434971" cy="309563"/>
          </a:xfrm>
          <a:prstGeom prst="rect">
            <a:avLst/>
          </a:prstGeom>
          <a:noFill/>
          <a:ln/>
        </p:spPr>
        <p:txBody>
          <a:bodyPr wrap="none" lIns="0" tIns="0" rIns="0" bIns="0" rtlCol="0" anchor="t"/>
          <a:lstStyle/>
          <a:p>
            <a:pPr algn="l" indent="0" marL="0">
              <a:lnSpc>
                <a:spcPts val="2400"/>
              </a:lnSpc>
              <a:buNone/>
            </a:pPr>
            <a:r>
              <a:rPr lang="en-US" sz="1500" dirty="0">
                <a:solidFill>
                  <a:srgbClr val="FFFFFF"/>
                </a:solidFill>
                <a:latin typeface="PT Sans" pitchFamily="34" charset="0"/>
                <a:ea typeface="PT Sans" pitchFamily="34" charset="-122"/>
                <a:cs typeface="PT Sans" pitchFamily="34" charset="-120"/>
              </a:rPr>
              <a:t>If you run out of salt, the process stops. You cannot complete the dish.</a:t>
            </a:r>
            <a:endParaRPr lang="en-US" sz="1500" dirty="0"/>
          </a:p>
        </p:txBody>
      </p:sp>
      <p:pic>
        <p:nvPicPr>
          <p:cNvPr id="10" name="Image 2" descr="preencoded.png">    </p:cNvPr>
          <p:cNvPicPr>
            <a:picLocks noChangeAspect="1"/>
          </p:cNvPicPr>
          <p:nvPr/>
        </p:nvPicPr>
        <p:blipFill>
          <a:blip r:embed="rId3"/>
          <a:stretch>
            <a:fillRect/>
          </a:stretch>
        </p:blipFill>
        <p:spPr>
          <a:xfrm>
            <a:off x="774025" y="4221837"/>
            <a:ext cx="967502" cy="3012400"/>
          </a:xfrm>
          <a:prstGeom prst="rect">
            <a:avLst/>
          </a:prstGeom>
        </p:spPr>
      </p:pic>
      <p:sp>
        <p:nvSpPr>
          <p:cNvPr id="11" name="Text 6"/>
          <p:cNvSpPr/>
          <p:nvPr/>
        </p:nvSpPr>
        <p:spPr>
          <a:xfrm>
            <a:off x="1935004" y="4415314"/>
            <a:ext cx="2276594" cy="284559"/>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AI Agent</a:t>
            </a:r>
            <a:endParaRPr lang="en-US" sz="1750" dirty="0"/>
          </a:p>
        </p:txBody>
      </p:sp>
      <p:sp>
        <p:nvSpPr>
          <p:cNvPr id="12" name="Text 7"/>
          <p:cNvSpPr/>
          <p:nvPr/>
        </p:nvSpPr>
        <p:spPr>
          <a:xfrm>
            <a:off x="1935004" y="4815959"/>
            <a:ext cx="6434971" cy="309563"/>
          </a:xfrm>
          <a:prstGeom prst="rect">
            <a:avLst/>
          </a:prstGeom>
          <a:noFill/>
          <a:ln/>
        </p:spPr>
        <p:txBody>
          <a:bodyPr wrap="none" lIns="0" tIns="0" rIns="0" bIns="0" rtlCol="0" anchor="t"/>
          <a:lstStyle/>
          <a:p>
            <a:pPr algn="l" indent="0" marL="0">
              <a:lnSpc>
                <a:spcPts val="2400"/>
              </a:lnSpc>
              <a:buNone/>
            </a:pPr>
            <a:r>
              <a:rPr lang="en-US" sz="1500" b="1" dirty="0">
                <a:solidFill>
                  <a:srgbClr val="FFFFFF"/>
                </a:solidFill>
                <a:latin typeface="PT Sans" pitchFamily="34" charset="0"/>
                <a:ea typeface="PT Sans" pitchFamily="34" charset="-122"/>
                <a:cs typeface="PT Sans" pitchFamily="34" charset="-120"/>
              </a:rPr>
              <a:t>Hiring a professional Chef</a:t>
            </a:r>
            <a:endParaRPr lang="en-US" sz="1500" dirty="0"/>
          </a:p>
        </p:txBody>
      </p:sp>
      <p:sp>
        <p:nvSpPr>
          <p:cNvPr id="13" name="Text 8"/>
          <p:cNvSpPr/>
          <p:nvPr/>
        </p:nvSpPr>
        <p:spPr>
          <a:xfrm>
            <a:off x="1935004" y="5241607"/>
            <a:ext cx="6434971" cy="309563"/>
          </a:xfrm>
          <a:prstGeom prst="rect">
            <a:avLst/>
          </a:prstGeom>
          <a:noFill/>
          <a:ln/>
        </p:spPr>
        <p:txBody>
          <a:bodyPr wrap="none" lIns="0" tIns="0" rIns="0" bIns="0" rtlCol="0" anchor="t"/>
          <a:lstStyle/>
          <a:p>
            <a:pPr algn="l" indent="0" marL="0">
              <a:lnSpc>
                <a:spcPts val="2400"/>
              </a:lnSpc>
              <a:buNone/>
            </a:pPr>
            <a:r>
              <a:rPr lang="en-US" sz="1500" dirty="0">
                <a:solidFill>
                  <a:srgbClr val="FFFFFF"/>
                </a:solidFill>
                <a:latin typeface="PT Sans" pitchFamily="34" charset="0"/>
                <a:ea typeface="PT Sans" pitchFamily="34" charset="-122"/>
                <a:cs typeface="PT Sans" pitchFamily="34" charset="-120"/>
              </a:rPr>
              <a:t>You say: "Make me something delicious and Italian tonight." (The Goal)</a:t>
            </a:r>
            <a:endParaRPr lang="en-US" sz="1500" dirty="0"/>
          </a:p>
        </p:txBody>
      </p:sp>
      <p:sp>
        <p:nvSpPr>
          <p:cNvPr id="14" name="Text 9"/>
          <p:cNvSpPr/>
          <p:nvPr/>
        </p:nvSpPr>
        <p:spPr>
          <a:xfrm>
            <a:off x="1935004" y="5667256"/>
            <a:ext cx="6434971"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FFFFF"/>
                </a:solidFill>
                <a:latin typeface="PT Sans" pitchFamily="34" charset="0"/>
                <a:ea typeface="PT Sans" pitchFamily="34" charset="-122"/>
                <a:cs typeface="PT Sans" pitchFamily="34" charset="-120"/>
              </a:rPr>
              <a:t>The chef checks the pantry (Perception)</a:t>
            </a:r>
            <a:endParaRPr lang="en-US" sz="1500" dirty="0"/>
          </a:p>
        </p:txBody>
      </p:sp>
      <p:sp>
        <p:nvSpPr>
          <p:cNvPr id="15" name="Text 10"/>
          <p:cNvSpPr/>
          <p:nvPr/>
        </p:nvSpPr>
        <p:spPr>
          <a:xfrm>
            <a:off x="1935004" y="6044446"/>
            <a:ext cx="6434971" cy="619125"/>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FFFFFF"/>
                </a:solidFill>
                <a:latin typeface="PT Sans" pitchFamily="34" charset="0"/>
                <a:ea typeface="PT Sans" pitchFamily="34" charset="-122"/>
                <a:cs typeface="PT Sans" pitchFamily="34" charset="-120"/>
              </a:rPr>
              <a:t>They realize there is no salt, so they decide to use parmesan cheese as a substitute for salinity (Reasoning and Adaptation)</a:t>
            </a:r>
            <a:endParaRPr lang="en-US" sz="1500" dirty="0"/>
          </a:p>
        </p:txBody>
      </p:sp>
      <p:sp>
        <p:nvSpPr>
          <p:cNvPr id="16" name="Text 11"/>
          <p:cNvSpPr/>
          <p:nvPr/>
        </p:nvSpPr>
        <p:spPr>
          <a:xfrm>
            <a:off x="1935004" y="6731198"/>
            <a:ext cx="6434971"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FFFFF"/>
                </a:solidFill>
                <a:latin typeface="PT Sans" pitchFamily="34" charset="0"/>
                <a:ea typeface="PT Sans" pitchFamily="34" charset="-122"/>
                <a:cs typeface="PT Sans" pitchFamily="34" charset="-120"/>
              </a:rPr>
              <a:t>They use various knives, ovens, and pans (Tool Use) to achieve the goal</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291834"/>
            <a:ext cx="6143268"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Key Differences at a Glance</a:t>
            </a:r>
            <a:endParaRPr lang="en-US" sz="3850" dirty="0"/>
          </a:p>
        </p:txBody>
      </p:sp>
      <p:sp>
        <p:nvSpPr>
          <p:cNvPr id="3" name="Text 1"/>
          <p:cNvSpPr/>
          <p:nvPr/>
        </p:nvSpPr>
        <p:spPr>
          <a:xfrm>
            <a:off x="837724" y="353603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Automation/RPA</a:t>
            </a:r>
            <a:endParaRPr lang="en-US" sz="1900" dirty="0"/>
          </a:p>
        </p:txBody>
      </p:sp>
      <p:sp>
        <p:nvSpPr>
          <p:cNvPr id="4" name="Text 2"/>
          <p:cNvSpPr/>
          <p:nvPr/>
        </p:nvSpPr>
        <p:spPr>
          <a:xfrm>
            <a:off x="837724" y="3969663"/>
            <a:ext cx="634650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Fixed, predetermined paths</a:t>
            </a:r>
            <a:endParaRPr lang="en-US" sz="1600" dirty="0"/>
          </a:p>
        </p:txBody>
      </p:sp>
      <p:sp>
        <p:nvSpPr>
          <p:cNvPr id="5" name="Text 3"/>
          <p:cNvSpPr/>
          <p:nvPr/>
        </p:nvSpPr>
        <p:spPr>
          <a:xfrm>
            <a:off x="837724" y="4377928"/>
            <a:ext cx="634650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Pixel-perfect instructions required</a:t>
            </a:r>
            <a:endParaRPr lang="en-US" sz="1600" dirty="0"/>
          </a:p>
        </p:txBody>
      </p:sp>
      <p:sp>
        <p:nvSpPr>
          <p:cNvPr id="6" name="Text 4"/>
          <p:cNvSpPr/>
          <p:nvPr/>
        </p:nvSpPr>
        <p:spPr>
          <a:xfrm>
            <a:off x="837724" y="4786193"/>
            <a:ext cx="634650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Breaks when environment changes</a:t>
            </a:r>
            <a:endParaRPr lang="en-US" sz="1600" dirty="0"/>
          </a:p>
        </p:txBody>
      </p:sp>
      <p:sp>
        <p:nvSpPr>
          <p:cNvPr id="7" name="Text 5"/>
          <p:cNvSpPr/>
          <p:nvPr/>
        </p:nvSpPr>
        <p:spPr>
          <a:xfrm>
            <a:off x="837724" y="5194459"/>
            <a:ext cx="634650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No understanding of context</a:t>
            </a:r>
            <a:endParaRPr lang="en-US" sz="1600" dirty="0"/>
          </a:p>
        </p:txBody>
      </p:sp>
      <p:sp>
        <p:nvSpPr>
          <p:cNvPr id="8" name="Text 6"/>
          <p:cNvSpPr/>
          <p:nvPr/>
        </p:nvSpPr>
        <p:spPr>
          <a:xfrm>
            <a:off x="837724" y="5602724"/>
            <a:ext cx="634650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Requires human intervention for exceptions</a:t>
            </a:r>
            <a:endParaRPr lang="en-US" sz="1600" dirty="0"/>
          </a:p>
        </p:txBody>
      </p:sp>
      <p:sp>
        <p:nvSpPr>
          <p:cNvPr id="9" name="Text 7"/>
          <p:cNvSpPr/>
          <p:nvPr/>
        </p:nvSpPr>
        <p:spPr>
          <a:xfrm>
            <a:off x="7446050" y="353603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AI Agents</a:t>
            </a:r>
            <a:endParaRPr lang="en-US" sz="1900" dirty="0"/>
          </a:p>
        </p:txBody>
      </p:sp>
      <p:sp>
        <p:nvSpPr>
          <p:cNvPr id="10" name="Text 8"/>
          <p:cNvSpPr/>
          <p:nvPr/>
        </p:nvSpPr>
        <p:spPr>
          <a:xfrm>
            <a:off x="7446050" y="3969663"/>
            <a:ext cx="6346627"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Dynamic decision-making</a:t>
            </a:r>
            <a:endParaRPr lang="en-US" sz="1600" dirty="0"/>
          </a:p>
        </p:txBody>
      </p:sp>
      <p:sp>
        <p:nvSpPr>
          <p:cNvPr id="11" name="Text 9"/>
          <p:cNvSpPr/>
          <p:nvPr/>
        </p:nvSpPr>
        <p:spPr>
          <a:xfrm>
            <a:off x="7446050" y="4377928"/>
            <a:ext cx="6346627"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Goal-oriented instructions</a:t>
            </a:r>
            <a:endParaRPr lang="en-US" sz="1600" dirty="0"/>
          </a:p>
        </p:txBody>
      </p:sp>
      <p:sp>
        <p:nvSpPr>
          <p:cNvPr id="12" name="Text 10"/>
          <p:cNvSpPr/>
          <p:nvPr/>
        </p:nvSpPr>
        <p:spPr>
          <a:xfrm>
            <a:off x="7446050" y="4786193"/>
            <a:ext cx="6346627"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Adapts to changing conditions</a:t>
            </a:r>
            <a:endParaRPr lang="en-US" sz="1600" dirty="0"/>
          </a:p>
        </p:txBody>
      </p:sp>
      <p:sp>
        <p:nvSpPr>
          <p:cNvPr id="13" name="Text 11"/>
          <p:cNvSpPr/>
          <p:nvPr/>
        </p:nvSpPr>
        <p:spPr>
          <a:xfrm>
            <a:off x="7446050" y="5194459"/>
            <a:ext cx="6346627"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Understands context and meaning</a:t>
            </a:r>
            <a:endParaRPr lang="en-US" sz="1600" dirty="0"/>
          </a:p>
        </p:txBody>
      </p:sp>
      <p:sp>
        <p:nvSpPr>
          <p:cNvPr id="14" name="Text 12"/>
          <p:cNvSpPr/>
          <p:nvPr/>
        </p:nvSpPr>
        <p:spPr>
          <a:xfrm>
            <a:off x="7446050" y="5602724"/>
            <a:ext cx="6346627"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Self-corrects and finds alternatives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2025-11-24T01:56:08Z</dcterms:created>
  <dcterms:modified xsi:type="dcterms:W3CDTF">2025-11-24T01:56:08Z</dcterms:modified>
</cp:coreProperties>
</file>